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2" r:id="rId2"/>
    <p:sldId id="256" r:id="rId3"/>
    <p:sldId id="257" r:id="rId4"/>
    <p:sldId id="258" r:id="rId5"/>
    <p:sldId id="259" r:id="rId6"/>
    <p:sldId id="260" r:id="rId7"/>
    <p:sldId id="261" r:id="rId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E3E42"/>
    <a:srgbClr val="007AC1"/>
    <a:srgbClr val="FBC28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9" d="100"/>
          <a:sy n="59" d="100"/>
        </p:scale>
        <p:origin x="940"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D02917C-7F86-426C-8E72-2FC3BD3A8918}" type="doc">
      <dgm:prSet loTypeId="urn:microsoft.com/office/officeart/2005/8/layout/hChevron3" loCatId="process" qsTypeId="urn:microsoft.com/office/officeart/2005/8/quickstyle/simple1" qsCatId="simple" csTypeId="urn:microsoft.com/office/officeart/2005/8/colors/accent1_2" csCatId="accent1" phldr="1"/>
      <dgm:spPr/>
    </dgm:pt>
    <dgm:pt modelId="{0B69A63C-1953-4934-BFDC-07353123A3F3}">
      <dgm:prSet phldrT="[Text]"/>
      <dgm:spPr>
        <a:solidFill>
          <a:srgbClr val="007AC1"/>
        </a:solidFill>
      </dgm:spPr>
      <dgm:t>
        <a:bodyPr/>
        <a:lstStyle/>
        <a:p>
          <a:pPr algn="l"/>
          <a:r>
            <a:rPr lang="en-US" dirty="0"/>
            <a:t>         About the Brand</a:t>
          </a:r>
        </a:p>
      </dgm:t>
    </dgm:pt>
    <dgm:pt modelId="{A7B600A2-F12F-46B3-87F9-9BD0410BFDC5}" type="parTrans" cxnId="{404703E9-46C5-400B-B3CC-E49CE3E4FA49}">
      <dgm:prSet/>
      <dgm:spPr/>
      <dgm:t>
        <a:bodyPr/>
        <a:lstStyle/>
        <a:p>
          <a:endParaRPr lang="en-US"/>
        </a:p>
      </dgm:t>
    </dgm:pt>
    <dgm:pt modelId="{B984DDE1-EB62-4239-A663-48359E472367}" type="sibTrans" cxnId="{404703E9-46C5-400B-B3CC-E49CE3E4FA49}">
      <dgm:prSet/>
      <dgm:spPr/>
      <dgm:t>
        <a:bodyPr/>
        <a:lstStyle/>
        <a:p>
          <a:endParaRPr lang="en-US"/>
        </a:p>
      </dgm:t>
    </dgm:pt>
    <dgm:pt modelId="{75A416E4-3B37-4044-8666-147DAE0FE7F9}">
      <dgm:prSet phldrT="[Text]"/>
      <dgm:spPr>
        <a:solidFill>
          <a:srgbClr val="EE3E42"/>
        </a:solidFill>
      </dgm:spPr>
      <dgm:t>
        <a:bodyPr/>
        <a:lstStyle/>
        <a:p>
          <a:pPr algn="l"/>
          <a:r>
            <a:rPr lang="en-IN" dirty="0"/>
            <a:t>    QSR Market in India</a:t>
          </a:r>
          <a:endParaRPr lang="en-US" dirty="0"/>
        </a:p>
      </dgm:t>
    </dgm:pt>
    <dgm:pt modelId="{4B3182DF-AEAD-453D-A806-11EF32813599}" type="parTrans" cxnId="{5A5F8946-9133-4DA6-B29D-B8C81AAA2338}">
      <dgm:prSet/>
      <dgm:spPr/>
      <dgm:t>
        <a:bodyPr/>
        <a:lstStyle/>
        <a:p>
          <a:endParaRPr lang="en-US"/>
        </a:p>
      </dgm:t>
    </dgm:pt>
    <dgm:pt modelId="{E29DB506-2CFA-411A-9CEA-D505DC13C63F}" type="sibTrans" cxnId="{5A5F8946-9133-4DA6-B29D-B8C81AAA2338}">
      <dgm:prSet/>
      <dgm:spPr/>
      <dgm:t>
        <a:bodyPr/>
        <a:lstStyle/>
        <a:p>
          <a:endParaRPr lang="en-US"/>
        </a:p>
      </dgm:t>
    </dgm:pt>
    <dgm:pt modelId="{DEB297E0-4317-4547-A015-4BA7F1322C7B}">
      <dgm:prSet phldrT="[Text]"/>
      <dgm:spPr>
        <a:solidFill>
          <a:srgbClr val="EE3E42"/>
        </a:solidFill>
      </dgm:spPr>
      <dgm:t>
        <a:bodyPr/>
        <a:lstStyle/>
        <a:p>
          <a:pPr algn="l"/>
          <a:r>
            <a:rPr lang="en-IN" dirty="0"/>
            <a:t>  SWOT and TWOS matrix</a:t>
          </a:r>
          <a:endParaRPr lang="en-US" dirty="0"/>
        </a:p>
      </dgm:t>
    </dgm:pt>
    <dgm:pt modelId="{5B18A65A-E22C-439C-8189-0DAADC79EFD1}" type="parTrans" cxnId="{18815C73-3426-4BA9-8DB7-120B6ADB4625}">
      <dgm:prSet/>
      <dgm:spPr/>
      <dgm:t>
        <a:bodyPr/>
        <a:lstStyle/>
        <a:p>
          <a:endParaRPr lang="en-US"/>
        </a:p>
      </dgm:t>
    </dgm:pt>
    <dgm:pt modelId="{470D455F-D40E-4C1F-9F19-393D30B349D6}" type="sibTrans" cxnId="{18815C73-3426-4BA9-8DB7-120B6ADB4625}">
      <dgm:prSet/>
      <dgm:spPr/>
      <dgm:t>
        <a:bodyPr/>
        <a:lstStyle/>
        <a:p>
          <a:endParaRPr lang="en-US"/>
        </a:p>
      </dgm:t>
    </dgm:pt>
    <dgm:pt modelId="{CB1E6193-2FFD-491D-AE31-30103A44B076}">
      <dgm:prSet phldrT="[Text]"/>
      <dgm:spPr>
        <a:solidFill>
          <a:srgbClr val="EE3E42"/>
        </a:solidFill>
      </dgm:spPr>
      <dgm:t>
        <a:bodyPr/>
        <a:lstStyle/>
        <a:p>
          <a:r>
            <a:rPr lang="en-IN" dirty="0"/>
            <a:t>Marketing Strategy</a:t>
          </a:r>
          <a:endParaRPr lang="en-US" dirty="0"/>
        </a:p>
      </dgm:t>
    </dgm:pt>
    <dgm:pt modelId="{7EA4C3C9-7BC3-4CC2-807E-251D30D44D7A}" type="parTrans" cxnId="{9CAF6517-5565-423F-9092-486339F02A9C}">
      <dgm:prSet/>
      <dgm:spPr/>
      <dgm:t>
        <a:bodyPr/>
        <a:lstStyle/>
        <a:p>
          <a:endParaRPr lang="en-US"/>
        </a:p>
      </dgm:t>
    </dgm:pt>
    <dgm:pt modelId="{BAEA09BB-738E-4551-9900-22AD13D06398}" type="sibTrans" cxnId="{9CAF6517-5565-423F-9092-486339F02A9C}">
      <dgm:prSet/>
      <dgm:spPr/>
      <dgm:t>
        <a:bodyPr/>
        <a:lstStyle/>
        <a:p>
          <a:endParaRPr lang="en-US"/>
        </a:p>
      </dgm:t>
    </dgm:pt>
    <dgm:pt modelId="{817358CE-0E95-427C-BA72-EAB4F114038D}">
      <dgm:prSet phldrT="[Text]"/>
      <dgm:spPr>
        <a:solidFill>
          <a:srgbClr val="EE3E42"/>
        </a:solidFill>
      </dgm:spPr>
      <dgm:t>
        <a:bodyPr/>
        <a:lstStyle/>
        <a:p>
          <a:pPr algn="l"/>
          <a:r>
            <a:rPr lang="en-IN" dirty="0"/>
            <a:t>         Strategic Steps</a:t>
          </a:r>
          <a:endParaRPr lang="en-US" dirty="0"/>
        </a:p>
      </dgm:t>
    </dgm:pt>
    <dgm:pt modelId="{8677E63B-8AD9-4413-9DB6-FB8E486558BE}" type="parTrans" cxnId="{EE7C0009-4D5E-41CF-9306-32C194FC2724}">
      <dgm:prSet/>
      <dgm:spPr/>
      <dgm:t>
        <a:bodyPr/>
        <a:lstStyle/>
        <a:p>
          <a:endParaRPr lang="en-US"/>
        </a:p>
      </dgm:t>
    </dgm:pt>
    <dgm:pt modelId="{5704405D-C0E9-4537-B74F-D45A6DEB4C63}" type="sibTrans" cxnId="{EE7C0009-4D5E-41CF-9306-32C194FC2724}">
      <dgm:prSet/>
      <dgm:spPr/>
      <dgm:t>
        <a:bodyPr/>
        <a:lstStyle/>
        <a:p>
          <a:endParaRPr lang="en-US"/>
        </a:p>
      </dgm:t>
    </dgm:pt>
    <dgm:pt modelId="{951469AB-0966-4B98-B5AC-971E7B205C46}" type="pres">
      <dgm:prSet presAssocID="{8D02917C-7F86-426C-8E72-2FC3BD3A8918}" presName="Name0" presStyleCnt="0">
        <dgm:presLayoutVars>
          <dgm:dir/>
          <dgm:resizeHandles val="exact"/>
        </dgm:presLayoutVars>
      </dgm:prSet>
      <dgm:spPr/>
    </dgm:pt>
    <dgm:pt modelId="{7A41559E-D309-4450-96CA-11294E298205}" type="pres">
      <dgm:prSet presAssocID="{0B69A63C-1953-4934-BFDC-07353123A3F3}" presName="parTxOnly" presStyleLbl="node1" presStyleIdx="0" presStyleCnt="5">
        <dgm:presLayoutVars>
          <dgm:bulletEnabled val="1"/>
        </dgm:presLayoutVars>
      </dgm:prSet>
      <dgm:spPr/>
    </dgm:pt>
    <dgm:pt modelId="{42FB6252-70D9-4BC9-8C25-9145280BD13B}" type="pres">
      <dgm:prSet presAssocID="{B984DDE1-EB62-4239-A663-48359E472367}" presName="parSpace" presStyleCnt="0"/>
      <dgm:spPr/>
    </dgm:pt>
    <dgm:pt modelId="{60499033-63E7-429B-AAC0-848B0DBE6555}" type="pres">
      <dgm:prSet presAssocID="{75A416E4-3B37-4044-8666-147DAE0FE7F9}" presName="parTxOnly" presStyleLbl="node1" presStyleIdx="1" presStyleCnt="5">
        <dgm:presLayoutVars>
          <dgm:bulletEnabled val="1"/>
        </dgm:presLayoutVars>
      </dgm:prSet>
      <dgm:spPr/>
    </dgm:pt>
    <dgm:pt modelId="{7126A5A6-1AAF-4594-BE2F-555AA8915B80}" type="pres">
      <dgm:prSet presAssocID="{E29DB506-2CFA-411A-9CEA-D505DC13C63F}" presName="parSpace" presStyleCnt="0"/>
      <dgm:spPr/>
    </dgm:pt>
    <dgm:pt modelId="{311E7905-A651-4B55-B295-D1128B506C07}" type="pres">
      <dgm:prSet presAssocID="{DEB297E0-4317-4547-A015-4BA7F1322C7B}" presName="parTxOnly" presStyleLbl="node1" presStyleIdx="2" presStyleCnt="5">
        <dgm:presLayoutVars>
          <dgm:bulletEnabled val="1"/>
        </dgm:presLayoutVars>
      </dgm:prSet>
      <dgm:spPr/>
    </dgm:pt>
    <dgm:pt modelId="{943DEFE3-9587-45CA-94AB-23C035D63403}" type="pres">
      <dgm:prSet presAssocID="{470D455F-D40E-4C1F-9F19-393D30B349D6}" presName="parSpace" presStyleCnt="0"/>
      <dgm:spPr/>
    </dgm:pt>
    <dgm:pt modelId="{101B9FEB-4D00-4437-B9A8-6145D17D9D4E}" type="pres">
      <dgm:prSet presAssocID="{817358CE-0E95-427C-BA72-EAB4F114038D}" presName="parTxOnly" presStyleLbl="node1" presStyleIdx="3" presStyleCnt="5">
        <dgm:presLayoutVars>
          <dgm:bulletEnabled val="1"/>
        </dgm:presLayoutVars>
      </dgm:prSet>
      <dgm:spPr/>
    </dgm:pt>
    <dgm:pt modelId="{0367F41A-2BF7-4E32-9363-9F147441D41E}" type="pres">
      <dgm:prSet presAssocID="{5704405D-C0E9-4537-B74F-D45A6DEB4C63}" presName="parSpace" presStyleCnt="0"/>
      <dgm:spPr/>
    </dgm:pt>
    <dgm:pt modelId="{48C6CCE4-A3E1-4FDD-A478-D3FA6C7FE47E}" type="pres">
      <dgm:prSet presAssocID="{CB1E6193-2FFD-491D-AE31-30103A44B076}" presName="parTxOnly" presStyleLbl="node1" presStyleIdx="4" presStyleCnt="5">
        <dgm:presLayoutVars>
          <dgm:bulletEnabled val="1"/>
        </dgm:presLayoutVars>
      </dgm:prSet>
      <dgm:spPr/>
    </dgm:pt>
  </dgm:ptLst>
  <dgm:cxnLst>
    <dgm:cxn modelId="{73135A05-149B-401E-A764-FC566C206DDF}" type="presOf" srcId="{75A416E4-3B37-4044-8666-147DAE0FE7F9}" destId="{60499033-63E7-429B-AAC0-848B0DBE6555}" srcOrd="0" destOrd="0" presId="urn:microsoft.com/office/officeart/2005/8/layout/hChevron3"/>
    <dgm:cxn modelId="{EE7C0009-4D5E-41CF-9306-32C194FC2724}" srcId="{8D02917C-7F86-426C-8E72-2FC3BD3A8918}" destId="{817358CE-0E95-427C-BA72-EAB4F114038D}" srcOrd="3" destOrd="0" parTransId="{8677E63B-8AD9-4413-9DB6-FB8E486558BE}" sibTransId="{5704405D-C0E9-4537-B74F-D45A6DEB4C63}"/>
    <dgm:cxn modelId="{9CAF6517-5565-423F-9092-486339F02A9C}" srcId="{8D02917C-7F86-426C-8E72-2FC3BD3A8918}" destId="{CB1E6193-2FFD-491D-AE31-30103A44B076}" srcOrd="4" destOrd="0" parTransId="{7EA4C3C9-7BC3-4CC2-807E-251D30D44D7A}" sibTransId="{BAEA09BB-738E-4551-9900-22AD13D06398}"/>
    <dgm:cxn modelId="{1335501C-FBA7-4802-A637-F50A66BB4444}" type="presOf" srcId="{DEB297E0-4317-4547-A015-4BA7F1322C7B}" destId="{311E7905-A651-4B55-B295-D1128B506C07}" srcOrd="0" destOrd="0" presId="urn:microsoft.com/office/officeart/2005/8/layout/hChevron3"/>
    <dgm:cxn modelId="{5A5F8946-9133-4DA6-B29D-B8C81AAA2338}" srcId="{8D02917C-7F86-426C-8E72-2FC3BD3A8918}" destId="{75A416E4-3B37-4044-8666-147DAE0FE7F9}" srcOrd="1" destOrd="0" parTransId="{4B3182DF-AEAD-453D-A806-11EF32813599}" sibTransId="{E29DB506-2CFA-411A-9CEA-D505DC13C63F}"/>
    <dgm:cxn modelId="{18815C73-3426-4BA9-8DB7-120B6ADB4625}" srcId="{8D02917C-7F86-426C-8E72-2FC3BD3A8918}" destId="{DEB297E0-4317-4547-A015-4BA7F1322C7B}" srcOrd="2" destOrd="0" parTransId="{5B18A65A-E22C-439C-8189-0DAADC79EFD1}" sibTransId="{470D455F-D40E-4C1F-9F19-393D30B349D6}"/>
    <dgm:cxn modelId="{901C9B8E-98AC-4C00-A338-90F682911E31}" type="presOf" srcId="{CB1E6193-2FFD-491D-AE31-30103A44B076}" destId="{48C6CCE4-A3E1-4FDD-A478-D3FA6C7FE47E}" srcOrd="0" destOrd="0" presId="urn:microsoft.com/office/officeart/2005/8/layout/hChevron3"/>
    <dgm:cxn modelId="{51BF39A9-001E-4502-A1D5-1AF13F84F027}" type="presOf" srcId="{817358CE-0E95-427C-BA72-EAB4F114038D}" destId="{101B9FEB-4D00-4437-B9A8-6145D17D9D4E}" srcOrd="0" destOrd="0" presId="urn:microsoft.com/office/officeart/2005/8/layout/hChevron3"/>
    <dgm:cxn modelId="{D31CF0AD-D5DF-4EA7-96E2-3717FC52E752}" type="presOf" srcId="{0B69A63C-1953-4934-BFDC-07353123A3F3}" destId="{7A41559E-D309-4450-96CA-11294E298205}" srcOrd="0" destOrd="0" presId="urn:microsoft.com/office/officeart/2005/8/layout/hChevron3"/>
    <dgm:cxn modelId="{BFA66AC5-5B6B-4F94-83BA-FC1C8589F638}" type="presOf" srcId="{8D02917C-7F86-426C-8E72-2FC3BD3A8918}" destId="{951469AB-0966-4B98-B5AC-971E7B205C46}" srcOrd="0" destOrd="0" presId="urn:microsoft.com/office/officeart/2005/8/layout/hChevron3"/>
    <dgm:cxn modelId="{404703E9-46C5-400B-B3CC-E49CE3E4FA49}" srcId="{8D02917C-7F86-426C-8E72-2FC3BD3A8918}" destId="{0B69A63C-1953-4934-BFDC-07353123A3F3}" srcOrd="0" destOrd="0" parTransId="{A7B600A2-F12F-46B3-87F9-9BD0410BFDC5}" sibTransId="{B984DDE1-EB62-4239-A663-48359E472367}"/>
    <dgm:cxn modelId="{98441ECB-1094-4B0F-ACA6-569BA81E5E95}" type="presParOf" srcId="{951469AB-0966-4B98-B5AC-971E7B205C46}" destId="{7A41559E-D309-4450-96CA-11294E298205}" srcOrd="0" destOrd="0" presId="urn:microsoft.com/office/officeart/2005/8/layout/hChevron3"/>
    <dgm:cxn modelId="{933D311C-01B7-4F02-86AE-CBE08B6627DF}" type="presParOf" srcId="{951469AB-0966-4B98-B5AC-971E7B205C46}" destId="{42FB6252-70D9-4BC9-8C25-9145280BD13B}" srcOrd="1" destOrd="0" presId="urn:microsoft.com/office/officeart/2005/8/layout/hChevron3"/>
    <dgm:cxn modelId="{10ECAD66-081D-4663-ADC4-2C57CFD6BA67}" type="presParOf" srcId="{951469AB-0966-4B98-B5AC-971E7B205C46}" destId="{60499033-63E7-429B-AAC0-848B0DBE6555}" srcOrd="2" destOrd="0" presId="urn:microsoft.com/office/officeart/2005/8/layout/hChevron3"/>
    <dgm:cxn modelId="{C0B7E879-B4D5-4B58-BF70-C4E86778CF45}" type="presParOf" srcId="{951469AB-0966-4B98-B5AC-971E7B205C46}" destId="{7126A5A6-1AAF-4594-BE2F-555AA8915B80}" srcOrd="3" destOrd="0" presId="urn:microsoft.com/office/officeart/2005/8/layout/hChevron3"/>
    <dgm:cxn modelId="{6F122C98-774C-414A-AFA0-CA48ECA2B169}" type="presParOf" srcId="{951469AB-0966-4B98-B5AC-971E7B205C46}" destId="{311E7905-A651-4B55-B295-D1128B506C07}" srcOrd="4" destOrd="0" presId="urn:microsoft.com/office/officeart/2005/8/layout/hChevron3"/>
    <dgm:cxn modelId="{683B6F6B-409D-4AF1-90D0-04E0F7D15F52}" type="presParOf" srcId="{951469AB-0966-4B98-B5AC-971E7B205C46}" destId="{943DEFE3-9587-45CA-94AB-23C035D63403}" srcOrd="5" destOrd="0" presId="urn:microsoft.com/office/officeart/2005/8/layout/hChevron3"/>
    <dgm:cxn modelId="{DD031074-D6D2-49F3-B316-A0BFBAF92A00}" type="presParOf" srcId="{951469AB-0966-4B98-B5AC-971E7B205C46}" destId="{101B9FEB-4D00-4437-B9A8-6145D17D9D4E}" srcOrd="6" destOrd="0" presId="urn:microsoft.com/office/officeart/2005/8/layout/hChevron3"/>
    <dgm:cxn modelId="{185A9ED5-83FB-4F6E-ADE5-4D4993B761AA}" type="presParOf" srcId="{951469AB-0966-4B98-B5AC-971E7B205C46}" destId="{0367F41A-2BF7-4E32-9363-9F147441D41E}" srcOrd="7" destOrd="0" presId="urn:microsoft.com/office/officeart/2005/8/layout/hChevron3"/>
    <dgm:cxn modelId="{A8EBA82E-990A-41E3-8E19-4C5CECFDDD88}" type="presParOf" srcId="{951469AB-0966-4B98-B5AC-971E7B205C46}" destId="{48C6CCE4-A3E1-4FDD-A478-D3FA6C7FE47E}" srcOrd="8" destOrd="0" presId="urn:microsoft.com/office/officeart/2005/8/layout/hChevron3"/>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D02917C-7F86-426C-8E72-2FC3BD3A8918}" type="doc">
      <dgm:prSet loTypeId="urn:microsoft.com/office/officeart/2005/8/layout/hChevron3" loCatId="process" qsTypeId="urn:microsoft.com/office/officeart/2005/8/quickstyle/simple1" qsCatId="simple" csTypeId="urn:microsoft.com/office/officeart/2005/8/colors/accent1_2" csCatId="accent1" phldr="1"/>
      <dgm:spPr/>
    </dgm:pt>
    <dgm:pt modelId="{0B69A63C-1953-4934-BFDC-07353123A3F3}">
      <dgm:prSet phldrT="[Text]"/>
      <dgm:spPr>
        <a:solidFill>
          <a:srgbClr val="EE3E42"/>
        </a:solidFill>
      </dgm:spPr>
      <dgm:t>
        <a:bodyPr/>
        <a:lstStyle/>
        <a:p>
          <a:r>
            <a:rPr lang="en-US" dirty="0"/>
            <a:t>About the Brand</a:t>
          </a:r>
        </a:p>
      </dgm:t>
    </dgm:pt>
    <dgm:pt modelId="{A7B600A2-F12F-46B3-87F9-9BD0410BFDC5}" type="parTrans" cxnId="{404703E9-46C5-400B-B3CC-E49CE3E4FA49}">
      <dgm:prSet/>
      <dgm:spPr/>
      <dgm:t>
        <a:bodyPr/>
        <a:lstStyle/>
        <a:p>
          <a:endParaRPr lang="en-US"/>
        </a:p>
      </dgm:t>
    </dgm:pt>
    <dgm:pt modelId="{B984DDE1-EB62-4239-A663-48359E472367}" type="sibTrans" cxnId="{404703E9-46C5-400B-B3CC-E49CE3E4FA49}">
      <dgm:prSet/>
      <dgm:spPr/>
      <dgm:t>
        <a:bodyPr/>
        <a:lstStyle/>
        <a:p>
          <a:endParaRPr lang="en-US"/>
        </a:p>
      </dgm:t>
    </dgm:pt>
    <dgm:pt modelId="{75A416E4-3B37-4044-8666-147DAE0FE7F9}">
      <dgm:prSet phldrT="[Text]"/>
      <dgm:spPr>
        <a:solidFill>
          <a:srgbClr val="007AC1"/>
        </a:solidFill>
      </dgm:spPr>
      <dgm:t>
        <a:bodyPr/>
        <a:lstStyle/>
        <a:p>
          <a:pPr algn="l"/>
          <a:r>
            <a:rPr lang="en-IN" dirty="0"/>
            <a:t>     QSR Market in India</a:t>
          </a:r>
          <a:endParaRPr lang="en-US" dirty="0"/>
        </a:p>
      </dgm:t>
    </dgm:pt>
    <dgm:pt modelId="{4B3182DF-AEAD-453D-A806-11EF32813599}" type="parTrans" cxnId="{5A5F8946-9133-4DA6-B29D-B8C81AAA2338}">
      <dgm:prSet/>
      <dgm:spPr/>
      <dgm:t>
        <a:bodyPr/>
        <a:lstStyle/>
        <a:p>
          <a:endParaRPr lang="en-US"/>
        </a:p>
      </dgm:t>
    </dgm:pt>
    <dgm:pt modelId="{E29DB506-2CFA-411A-9CEA-D505DC13C63F}" type="sibTrans" cxnId="{5A5F8946-9133-4DA6-B29D-B8C81AAA2338}">
      <dgm:prSet/>
      <dgm:spPr/>
      <dgm:t>
        <a:bodyPr/>
        <a:lstStyle/>
        <a:p>
          <a:endParaRPr lang="en-US"/>
        </a:p>
      </dgm:t>
    </dgm:pt>
    <dgm:pt modelId="{DEB297E0-4317-4547-A015-4BA7F1322C7B}">
      <dgm:prSet phldrT="[Text]"/>
      <dgm:spPr>
        <a:solidFill>
          <a:srgbClr val="EE3E42"/>
        </a:solidFill>
      </dgm:spPr>
      <dgm:t>
        <a:bodyPr/>
        <a:lstStyle/>
        <a:p>
          <a:pPr algn="l"/>
          <a:r>
            <a:rPr lang="en-IN" dirty="0"/>
            <a:t>  SWOT and TWOS matrix</a:t>
          </a:r>
          <a:endParaRPr lang="en-US" dirty="0"/>
        </a:p>
      </dgm:t>
    </dgm:pt>
    <dgm:pt modelId="{5B18A65A-E22C-439C-8189-0DAADC79EFD1}" type="parTrans" cxnId="{18815C73-3426-4BA9-8DB7-120B6ADB4625}">
      <dgm:prSet/>
      <dgm:spPr/>
      <dgm:t>
        <a:bodyPr/>
        <a:lstStyle/>
        <a:p>
          <a:endParaRPr lang="en-US"/>
        </a:p>
      </dgm:t>
    </dgm:pt>
    <dgm:pt modelId="{470D455F-D40E-4C1F-9F19-393D30B349D6}" type="sibTrans" cxnId="{18815C73-3426-4BA9-8DB7-120B6ADB4625}">
      <dgm:prSet/>
      <dgm:spPr/>
      <dgm:t>
        <a:bodyPr/>
        <a:lstStyle/>
        <a:p>
          <a:endParaRPr lang="en-US"/>
        </a:p>
      </dgm:t>
    </dgm:pt>
    <dgm:pt modelId="{CB1E6193-2FFD-491D-AE31-30103A44B076}">
      <dgm:prSet phldrT="[Text]"/>
      <dgm:spPr>
        <a:solidFill>
          <a:srgbClr val="EE3E42"/>
        </a:solidFill>
      </dgm:spPr>
      <dgm:t>
        <a:bodyPr/>
        <a:lstStyle/>
        <a:p>
          <a:r>
            <a:rPr lang="en-IN" dirty="0"/>
            <a:t>Marketing Strategy</a:t>
          </a:r>
          <a:endParaRPr lang="en-US" dirty="0"/>
        </a:p>
      </dgm:t>
    </dgm:pt>
    <dgm:pt modelId="{7EA4C3C9-7BC3-4CC2-807E-251D30D44D7A}" type="parTrans" cxnId="{9CAF6517-5565-423F-9092-486339F02A9C}">
      <dgm:prSet/>
      <dgm:spPr/>
      <dgm:t>
        <a:bodyPr/>
        <a:lstStyle/>
        <a:p>
          <a:endParaRPr lang="en-US"/>
        </a:p>
      </dgm:t>
    </dgm:pt>
    <dgm:pt modelId="{BAEA09BB-738E-4551-9900-22AD13D06398}" type="sibTrans" cxnId="{9CAF6517-5565-423F-9092-486339F02A9C}">
      <dgm:prSet/>
      <dgm:spPr/>
      <dgm:t>
        <a:bodyPr/>
        <a:lstStyle/>
        <a:p>
          <a:endParaRPr lang="en-US"/>
        </a:p>
      </dgm:t>
    </dgm:pt>
    <dgm:pt modelId="{817358CE-0E95-427C-BA72-EAB4F114038D}">
      <dgm:prSet phldrT="[Text]"/>
      <dgm:spPr>
        <a:solidFill>
          <a:srgbClr val="EE3E42"/>
        </a:solidFill>
      </dgm:spPr>
      <dgm:t>
        <a:bodyPr/>
        <a:lstStyle/>
        <a:p>
          <a:pPr algn="l"/>
          <a:r>
            <a:rPr lang="en-IN" dirty="0"/>
            <a:t>         Strategic Steps</a:t>
          </a:r>
          <a:endParaRPr lang="en-US" dirty="0"/>
        </a:p>
      </dgm:t>
    </dgm:pt>
    <dgm:pt modelId="{8677E63B-8AD9-4413-9DB6-FB8E486558BE}" type="parTrans" cxnId="{EE7C0009-4D5E-41CF-9306-32C194FC2724}">
      <dgm:prSet/>
      <dgm:spPr/>
      <dgm:t>
        <a:bodyPr/>
        <a:lstStyle/>
        <a:p>
          <a:endParaRPr lang="en-US"/>
        </a:p>
      </dgm:t>
    </dgm:pt>
    <dgm:pt modelId="{5704405D-C0E9-4537-B74F-D45A6DEB4C63}" type="sibTrans" cxnId="{EE7C0009-4D5E-41CF-9306-32C194FC2724}">
      <dgm:prSet/>
      <dgm:spPr/>
      <dgm:t>
        <a:bodyPr/>
        <a:lstStyle/>
        <a:p>
          <a:endParaRPr lang="en-US"/>
        </a:p>
      </dgm:t>
    </dgm:pt>
    <dgm:pt modelId="{951469AB-0966-4B98-B5AC-971E7B205C46}" type="pres">
      <dgm:prSet presAssocID="{8D02917C-7F86-426C-8E72-2FC3BD3A8918}" presName="Name0" presStyleCnt="0">
        <dgm:presLayoutVars>
          <dgm:dir/>
          <dgm:resizeHandles val="exact"/>
        </dgm:presLayoutVars>
      </dgm:prSet>
      <dgm:spPr/>
    </dgm:pt>
    <dgm:pt modelId="{7A41559E-D309-4450-96CA-11294E298205}" type="pres">
      <dgm:prSet presAssocID="{0B69A63C-1953-4934-BFDC-07353123A3F3}" presName="parTxOnly" presStyleLbl="node1" presStyleIdx="0" presStyleCnt="5">
        <dgm:presLayoutVars>
          <dgm:bulletEnabled val="1"/>
        </dgm:presLayoutVars>
      </dgm:prSet>
      <dgm:spPr/>
    </dgm:pt>
    <dgm:pt modelId="{42FB6252-70D9-4BC9-8C25-9145280BD13B}" type="pres">
      <dgm:prSet presAssocID="{B984DDE1-EB62-4239-A663-48359E472367}" presName="parSpace" presStyleCnt="0"/>
      <dgm:spPr/>
    </dgm:pt>
    <dgm:pt modelId="{60499033-63E7-429B-AAC0-848B0DBE6555}" type="pres">
      <dgm:prSet presAssocID="{75A416E4-3B37-4044-8666-147DAE0FE7F9}" presName="parTxOnly" presStyleLbl="node1" presStyleIdx="1" presStyleCnt="5">
        <dgm:presLayoutVars>
          <dgm:bulletEnabled val="1"/>
        </dgm:presLayoutVars>
      </dgm:prSet>
      <dgm:spPr/>
    </dgm:pt>
    <dgm:pt modelId="{7126A5A6-1AAF-4594-BE2F-555AA8915B80}" type="pres">
      <dgm:prSet presAssocID="{E29DB506-2CFA-411A-9CEA-D505DC13C63F}" presName="parSpace" presStyleCnt="0"/>
      <dgm:spPr/>
    </dgm:pt>
    <dgm:pt modelId="{311E7905-A651-4B55-B295-D1128B506C07}" type="pres">
      <dgm:prSet presAssocID="{DEB297E0-4317-4547-A015-4BA7F1322C7B}" presName="parTxOnly" presStyleLbl="node1" presStyleIdx="2" presStyleCnt="5">
        <dgm:presLayoutVars>
          <dgm:bulletEnabled val="1"/>
        </dgm:presLayoutVars>
      </dgm:prSet>
      <dgm:spPr/>
    </dgm:pt>
    <dgm:pt modelId="{943DEFE3-9587-45CA-94AB-23C035D63403}" type="pres">
      <dgm:prSet presAssocID="{470D455F-D40E-4C1F-9F19-393D30B349D6}" presName="parSpace" presStyleCnt="0"/>
      <dgm:spPr/>
    </dgm:pt>
    <dgm:pt modelId="{101B9FEB-4D00-4437-B9A8-6145D17D9D4E}" type="pres">
      <dgm:prSet presAssocID="{817358CE-0E95-427C-BA72-EAB4F114038D}" presName="parTxOnly" presStyleLbl="node1" presStyleIdx="3" presStyleCnt="5">
        <dgm:presLayoutVars>
          <dgm:bulletEnabled val="1"/>
        </dgm:presLayoutVars>
      </dgm:prSet>
      <dgm:spPr/>
    </dgm:pt>
    <dgm:pt modelId="{0367F41A-2BF7-4E32-9363-9F147441D41E}" type="pres">
      <dgm:prSet presAssocID="{5704405D-C0E9-4537-B74F-D45A6DEB4C63}" presName="parSpace" presStyleCnt="0"/>
      <dgm:spPr/>
    </dgm:pt>
    <dgm:pt modelId="{48C6CCE4-A3E1-4FDD-A478-D3FA6C7FE47E}" type="pres">
      <dgm:prSet presAssocID="{CB1E6193-2FFD-491D-AE31-30103A44B076}" presName="parTxOnly" presStyleLbl="node1" presStyleIdx="4" presStyleCnt="5">
        <dgm:presLayoutVars>
          <dgm:bulletEnabled val="1"/>
        </dgm:presLayoutVars>
      </dgm:prSet>
      <dgm:spPr/>
    </dgm:pt>
  </dgm:ptLst>
  <dgm:cxnLst>
    <dgm:cxn modelId="{73135A05-149B-401E-A764-FC566C206DDF}" type="presOf" srcId="{75A416E4-3B37-4044-8666-147DAE0FE7F9}" destId="{60499033-63E7-429B-AAC0-848B0DBE6555}" srcOrd="0" destOrd="0" presId="urn:microsoft.com/office/officeart/2005/8/layout/hChevron3"/>
    <dgm:cxn modelId="{EE7C0009-4D5E-41CF-9306-32C194FC2724}" srcId="{8D02917C-7F86-426C-8E72-2FC3BD3A8918}" destId="{817358CE-0E95-427C-BA72-EAB4F114038D}" srcOrd="3" destOrd="0" parTransId="{8677E63B-8AD9-4413-9DB6-FB8E486558BE}" sibTransId="{5704405D-C0E9-4537-B74F-D45A6DEB4C63}"/>
    <dgm:cxn modelId="{9CAF6517-5565-423F-9092-486339F02A9C}" srcId="{8D02917C-7F86-426C-8E72-2FC3BD3A8918}" destId="{CB1E6193-2FFD-491D-AE31-30103A44B076}" srcOrd="4" destOrd="0" parTransId="{7EA4C3C9-7BC3-4CC2-807E-251D30D44D7A}" sibTransId="{BAEA09BB-738E-4551-9900-22AD13D06398}"/>
    <dgm:cxn modelId="{1335501C-FBA7-4802-A637-F50A66BB4444}" type="presOf" srcId="{DEB297E0-4317-4547-A015-4BA7F1322C7B}" destId="{311E7905-A651-4B55-B295-D1128B506C07}" srcOrd="0" destOrd="0" presId="urn:microsoft.com/office/officeart/2005/8/layout/hChevron3"/>
    <dgm:cxn modelId="{5A5F8946-9133-4DA6-B29D-B8C81AAA2338}" srcId="{8D02917C-7F86-426C-8E72-2FC3BD3A8918}" destId="{75A416E4-3B37-4044-8666-147DAE0FE7F9}" srcOrd="1" destOrd="0" parTransId="{4B3182DF-AEAD-453D-A806-11EF32813599}" sibTransId="{E29DB506-2CFA-411A-9CEA-D505DC13C63F}"/>
    <dgm:cxn modelId="{18815C73-3426-4BA9-8DB7-120B6ADB4625}" srcId="{8D02917C-7F86-426C-8E72-2FC3BD3A8918}" destId="{DEB297E0-4317-4547-A015-4BA7F1322C7B}" srcOrd="2" destOrd="0" parTransId="{5B18A65A-E22C-439C-8189-0DAADC79EFD1}" sibTransId="{470D455F-D40E-4C1F-9F19-393D30B349D6}"/>
    <dgm:cxn modelId="{901C9B8E-98AC-4C00-A338-90F682911E31}" type="presOf" srcId="{CB1E6193-2FFD-491D-AE31-30103A44B076}" destId="{48C6CCE4-A3E1-4FDD-A478-D3FA6C7FE47E}" srcOrd="0" destOrd="0" presId="urn:microsoft.com/office/officeart/2005/8/layout/hChevron3"/>
    <dgm:cxn modelId="{51BF39A9-001E-4502-A1D5-1AF13F84F027}" type="presOf" srcId="{817358CE-0E95-427C-BA72-EAB4F114038D}" destId="{101B9FEB-4D00-4437-B9A8-6145D17D9D4E}" srcOrd="0" destOrd="0" presId="urn:microsoft.com/office/officeart/2005/8/layout/hChevron3"/>
    <dgm:cxn modelId="{D31CF0AD-D5DF-4EA7-96E2-3717FC52E752}" type="presOf" srcId="{0B69A63C-1953-4934-BFDC-07353123A3F3}" destId="{7A41559E-D309-4450-96CA-11294E298205}" srcOrd="0" destOrd="0" presId="urn:microsoft.com/office/officeart/2005/8/layout/hChevron3"/>
    <dgm:cxn modelId="{BFA66AC5-5B6B-4F94-83BA-FC1C8589F638}" type="presOf" srcId="{8D02917C-7F86-426C-8E72-2FC3BD3A8918}" destId="{951469AB-0966-4B98-B5AC-971E7B205C46}" srcOrd="0" destOrd="0" presId="urn:microsoft.com/office/officeart/2005/8/layout/hChevron3"/>
    <dgm:cxn modelId="{404703E9-46C5-400B-B3CC-E49CE3E4FA49}" srcId="{8D02917C-7F86-426C-8E72-2FC3BD3A8918}" destId="{0B69A63C-1953-4934-BFDC-07353123A3F3}" srcOrd="0" destOrd="0" parTransId="{A7B600A2-F12F-46B3-87F9-9BD0410BFDC5}" sibTransId="{B984DDE1-EB62-4239-A663-48359E472367}"/>
    <dgm:cxn modelId="{98441ECB-1094-4B0F-ACA6-569BA81E5E95}" type="presParOf" srcId="{951469AB-0966-4B98-B5AC-971E7B205C46}" destId="{7A41559E-D309-4450-96CA-11294E298205}" srcOrd="0" destOrd="0" presId="urn:microsoft.com/office/officeart/2005/8/layout/hChevron3"/>
    <dgm:cxn modelId="{933D311C-01B7-4F02-86AE-CBE08B6627DF}" type="presParOf" srcId="{951469AB-0966-4B98-B5AC-971E7B205C46}" destId="{42FB6252-70D9-4BC9-8C25-9145280BD13B}" srcOrd="1" destOrd="0" presId="urn:microsoft.com/office/officeart/2005/8/layout/hChevron3"/>
    <dgm:cxn modelId="{10ECAD66-081D-4663-ADC4-2C57CFD6BA67}" type="presParOf" srcId="{951469AB-0966-4B98-B5AC-971E7B205C46}" destId="{60499033-63E7-429B-AAC0-848B0DBE6555}" srcOrd="2" destOrd="0" presId="urn:microsoft.com/office/officeart/2005/8/layout/hChevron3"/>
    <dgm:cxn modelId="{C0B7E879-B4D5-4B58-BF70-C4E86778CF45}" type="presParOf" srcId="{951469AB-0966-4B98-B5AC-971E7B205C46}" destId="{7126A5A6-1AAF-4594-BE2F-555AA8915B80}" srcOrd="3" destOrd="0" presId="urn:microsoft.com/office/officeart/2005/8/layout/hChevron3"/>
    <dgm:cxn modelId="{6F122C98-774C-414A-AFA0-CA48ECA2B169}" type="presParOf" srcId="{951469AB-0966-4B98-B5AC-971E7B205C46}" destId="{311E7905-A651-4B55-B295-D1128B506C07}" srcOrd="4" destOrd="0" presId="urn:microsoft.com/office/officeart/2005/8/layout/hChevron3"/>
    <dgm:cxn modelId="{683B6F6B-409D-4AF1-90D0-04E0F7D15F52}" type="presParOf" srcId="{951469AB-0966-4B98-B5AC-971E7B205C46}" destId="{943DEFE3-9587-45CA-94AB-23C035D63403}" srcOrd="5" destOrd="0" presId="urn:microsoft.com/office/officeart/2005/8/layout/hChevron3"/>
    <dgm:cxn modelId="{DD031074-D6D2-49F3-B316-A0BFBAF92A00}" type="presParOf" srcId="{951469AB-0966-4B98-B5AC-971E7B205C46}" destId="{101B9FEB-4D00-4437-B9A8-6145D17D9D4E}" srcOrd="6" destOrd="0" presId="urn:microsoft.com/office/officeart/2005/8/layout/hChevron3"/>
    <dgm:cxn modelId="{185A9ED5-83FB-4F6E-ADE5-4D4993B761AA}" type="presParOf" srcId="{951469AB-0966-4B98-B5AC-971E7B205C46}" destId="{0367F41A-2BF7-4E32-9363-9F147441D41E}" srcOrd="7" destOrd="0" presId="urn:microsoft.com/office/officeart/2005/8/layout/hChevron3"/>
    <dgm:cxn modelId="{A8EBA82E-990A-41E3-8E19-4C5CECFDDD88}" type="presParOf" srcId="{951469AB-0966-4B98-B5AC-971E7B205C46}" destId="{48C6CCE4-A3E1-4FDD-A478-D3FA6C7FE47E}" srcOrd="8" destOrd="0" presId="urn:microsoft.com/office/officeart/2005/8/layout/hChevron3"/>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D02917C-7F86-426C-8E72-2FC3BD3A8918}" type="doc">
      <dgm:prSet loTypeId="urn:microsoft.com/office/officeart/2005/8/layout/hChevron3" loCatId="process" qsTypeId="urn:microsoft.com/office/officeart/2005/8/quickstyle/simple1" qsCatId="simple" csTypeId="urn:microsoft.com/office/officeart/2005/8/colors/accent1_2" csCatId="accent1" phldr="1"/>
      <dgm:spPr/>
      <dgm:t>
        <a:bodyPr/>
        <a:lstStyle/>
        <a:p>
          <a:endParaRPr lang="en-US"/>
        </a:p>
      </dgm:t>
    </dgm:pt>
    <dgm:pt modelId="{0B69A63C-1953-4934-BFDC-07353123A3F3}">
      <dgm:prSet phldrT="[Text]"/>
      <dgm:spPr>
        <a:solidFill>
          <a:srgbClr val="EE3E42"/>
        </a:solidFill>
      </dgm:spPr>
      <dgm:t>
        <a:bodyPr/>
        <a:lstStyle/>
        <a:p>
          <a:r>
            <a:rPr lang="en-US" dirty="0"/>
            <a:t>About the Brand</a:t>
          </a:r>
        </a:p>
      </dgm:t>
    </dgm:pt>
    <dgm:pt modelId="{A7B600A2-F12F-46B3-87F9-9BD0410BFDC5}" type="parTrans" cxnId="{404703E9-46C5-400B-B3CC-E49CE3E4FA49}">
      <dgm:prSet/>
      <dgm:spPr/>
      <dgm:t>
        <a:bodyPr/>
        <a:lstStyle/>
        <a:p>
          <a:endParaRPr lang="en-US"/>
        </a:p>
      </dgm:t>
    </dgm:pt>
    <dgm:pt modelId="{B984DDE1-EB62-4239-A663-48359E472367}" type="sibTrans" cxnId="{404703E9-46C5-400B-B3CC-E49CE3E4FA49}">
      <dgm:prSet/>
      <dgm:spPr/>
      <dgm:t>
        <a:bodyPr/>
        <a:lstStyle/>
        <a:p>
          <a:endParaRPr lang="en-US"/>
        </a:p>
      </dgm:t>
    </dgm:pt>
    <dgm:pt modelId="{75A416E4-3B37-4044-8666-147DAE0FE7F9}">
      <dgm:prSet phldrT="[Text]"/>
      <dgm:spPr>
        <a:solidFill>
          <a:srgbClr val="EE3E42"/>
        </a:solidFill>
      </dgm:spPr>
      <dgm:t>
        <a:bodyPr/>
        <a:lstStyle/>
        <a:p>
          <a:pPr algn="l"/>
          <a:r>
            <a:rPr lang="en-IN" dirty="0"/>
            <a:t>     QSR Market in India</a:t>
          </a:r>
          <a:endParaRPr lang="en-US" dirty="0"/>
        </a:p>
      </dgm:t>
    </dgm:pt>
    <dgm:pt modelId="{4B3182DF-AEAD-453D-A806-11EF32813599}" type="parTrans" cxnId="{5A5F8946-9133-4DA6-B29D-B8C81AAA2338}">
      <dgm:prSet/>
      <dgm:spPr/>
      <dgm:t>
        <a:bodyPr/>
        <a:lstStyle/>
        <a:p>
          <a:endParaRPr lang="en-US"/>
        </a:p>
      </dgm:t>
    </dgm:pt>
    <dgm:pt modelId="{E29DB506-2CFA-411A-9CEA-D505DC13C63F}" type="sibTrans" cxnId="{5A5F8946-9133-4DA6-B29D-B8C81AAA2338}">
      <dgm:prSet/>
      <dgm:spPr/>
      <dgm:t>
        <a:bodyPr/>
        <a:lstStyle/>
        <a:p>
          <a:endParaRPr lang="en-US"/>
        </a:p>
      </dgm:t>
    </dgm:pt>
    <dgm:pt modelId="{DEB297E0-4317-4547-A015-4BA7F1322C7B}">
      <dgm:prSet phldrT="[Text]"/>
      <dgm:spPr>
        <a:solidFill>
          <a:srgbClr val="007AC1"/>
        </a:solidFill>
      </dgm:spPr>
      <dgm:t>
        <a:bodyPr/>
        <a:lstStyle/>
        <a:p>
          <a:pPr algn="l"/>
          <a:r>
            <a:rPr lang="en-IN" dirty="0"/>
            <a:t> SWOT and TWOS matrix</a:t>
          </a:r>
          <a:endParaRPr lang="en-US" dirty="0"/>
        </a:p>
      </dgm:t>
    </dgm:pt>
    <dgm:pt modelId="{5B18A65A-E22C-439C-8189-0DAADC79EFD1}" type="parTrans" cxnId="{18815C73-3426-4BA9-8DB7-120B6ADB4625}">
      <dgm:prSet/>
      <dgm:spPr/>
      <dgm:t>
        <a:bodyPr/>
        <a:lstStyle/>
        <a:p>
          <a:endParaRPr lang="en-US"/>
        </a:p>
      </dgm:t>
    </dgm:pt>
    <dgm:pt modelId="{470D455F-D40E-4C1F-9F19-393D30B349D6}" type="sibTrans" cxnId="{18815C73-3426-4BA9-8DB7-120B6ADB4625}">
      <dgm:prSet/>
      <dgm:spPr/>
      <dgm:t>
        <a:bodyPr/>
        <a:lstStyle/>
        <a:p>
          <a:endParaRPr lang="en-US"/>
        </a:p>
      </dgm:t>
    </dgm:pt>
    <dgm:pt modelId="{CB1E6193-2FFD-491D-AE31-30103A44B076}">
      <dgm:prSet phldrT="[Text]"/>
      <dgm:spPr>
        <a:solidFill>
          <a:srgbClr val="EE3E42"/>
        </a:solidFill>
      </dgm:spPr>
      <dgm:t>
        <a:bodyPr/>
        <a:lstStyle/>
        <a:p>
          <a:r>
            <a:rPr lang="en-IN" dirty="0"/>
            <a:t>Marketing Strategy</a:t>
          </a:r>
          <a:endParaRPr lang="en-US" dirty="0"/>
        </a:p>
      </dgm:t>
    </dgm:pt>
    <dgm:pt modelId="{7EA4C3C9-7BC3-4CC2-807E-251D30D44D7A}" type="parTrans" cxnId="{9CAF6517-5565-423F-9092-486339F02A9C}">
      <dgm:prSet/>
      <dgm:spPr/>
      <dgm:t>
        <a:bodyPr/>
        <a:lstStyle/>
        <a:p>
          <a:endParaRPr lang="en-US"/>
        </a:p>
      </dgm:t>
    </dgm:pt>
    <dgm:pt modelId="{BAEA09BB-738E-4551-9900-22AD13D06398}" type="sibTrans" cxnId="{9CAF6517-5565-423F-9092-486339F02A9C}">
      <dgm:prSet/>
      <dgm:spPr/>
      <dgm:t>
        <a:bodyPr/>
        <a:lstStyle/>
        <a:p>
          <a:endParaRPr lang="en-US"/>
        </a:p>
      </dgm:t>
    </dgm:pt>
    <dgm:pt modelId="{817358CE-0E95-427C-BA72-EAB4F114038D}">
      <dgm:prSet phldrT="[Text]"/>
      <dgm:spPr>
        <a:solidFill>
          <a:srgbClr val="EE3E42"/>
        </a:solidFill>
      </dgm:spPr>
      <dgm:t>
        <a:bodyPr/>
        <a:lstStyle/>
        <a:p>
          <a:pPr algn="l"/>
          <a:r>
            <a:rPr lang="en-IN" dirty="0"/>
            <a:t>         Strategic Steps</a:t>
          </a:r>
          <a:endParaRPr lang="en-US" dirty="0"/>
        </a:p>
      </dgm:t>
    </dgm:pt>
    <dgm:pt modelId="{8677E63B-8AD9-4413-9DB6-FB8E486558BE}" type="parTrans" cxnId="{EE7C0009-4D5E-41CF-9306-32C194FC2724}">
      <dgm:prSet/>
      <dgm:spPr/>
      <dgm:t>
        <a:bodyPr/>
        <a:lstStyle/>
        <a:p>
          <a:endParaRPr lang="en-US"/>
        </a:p>
      </dgm:t>
    </dgm:pt>
    <dgm:pt modelId="{5704405D-C0E9-4537-B74F-D45A6DEB4C63}" type="sibTrans" cxnId="{EE7C0009-4D5E-41CF-9306-32C194FC2724}">
      <dgm:prSet/>
      <dgm:spPr/>
      <dgm:t>
        <a:bodyPr/>
        <a:lstStyle/>
        <a:p>
          <a:endParaRPr lang="en-US"/>
        </a:p>
      </dgm:t>
    </dgm:pt>
    <dgm:pt modelId="{951469AB-0966-4B98-B5AC-971E7B205C46}" type="pres">
      <dgm:prSet presAssocID="{8D02917C-7F86-426C-8E72-2FC3BD3A8918}" presName="Name0" presStyleCnt="0">
        <dgm:presLayoutVars>
          <dgm:dir/>
          <dgm:resizeHandles val="exact"/>
        </dgm:presLayoutVars>
      </dgm:prSet>
      <dgm:spPr/>
    </dgm:pt>
    <dgm:pt modelId="{7A41559E-D309-4450-96CA-11294E298205}" type="pres">
      <dgm:prSet presAssocID="{0B69A63C-1953-4934-BFDC-07353123A3F3}" presName="parTxOnly" presStyleLbl="node1" presStyleIdx="0" presStyleCnt="5">
        <dgm:presLayoutVars>
          <dgm:bulletEnabled val="1"/>
        </dgm:presLayoutVars>
      </dgm:prSet>
      <dgm:spPr/>
    </dgm:pt>
    <dgm:pt modelId="{42FB6252-70D9-4BC9-8C25-9145280BD13B}" type="pres">
      <dgm:prSet presAssocID="{B984DDE1-EB62-4239-A663-48359E472367}" presName="parSpace" presStyleCnt="0"/>
      <dgm:spPr/>
    </dgm:pt>
    <dgm:pt modelId="{60499033-63E7-429B-AAC0-848B0DBE6555}" type="pres">
      <dgm:prSet presAssocID="{75A416E4-3B37-4044-8666-147DAE0FE7F9}" presName="parTxOnly" presStyleLbl="node1" presStyleIdx="1" presStyleCnt="5">
        <dgm:presLayoutVars>
          <dgm:bulletEnabled val="1"/>
        </dgm:presLayoutVars>
      </dgm:prSet>
      <dgm:spPr/>
    </dgm:pt>
    <dgm:pt modelId="{7126A5A6-1AAF-4594-BE2F-555AA8915B80}" type="pres">
      <dgm:prSet presAssocID="{E29DB506-2CFA-411A-9CEA-D505DC13C63F}" presName="parSpace" presStyleCnt="0"/>
      <dgm:spPr/>
    </dgm:pt>
    <dgm:pt modelId="{311E7905-A651-4B55-B295-D1128B506C07}" type="pres">
      <dgm:prSet presAssocID="{DEB297E0-4317-4547-A015-4BA7F1322C7B}" presName="parTxOnly" presStyleLbl="node1" presStyleIdx="2" presStyleCnt="5">
        <dgm:presLayoutVars>
          <dgm:bulletEnabled val="1"/>
        </dgm:presLayoutVars>
      </dgm:prSet>
      <dgm:spPr/>
    </dgm:pt>
    <dgm:pt modelId="{943DEFE3-9587-45CA-94AB-23C035D63403}" type="pres">
      <dgm:prSet presAssocID="{470D455F-D40E-4C1F-9F19-393D30B349D6}" presName="parSpace" presStyleCnt="0"/>
      <dgm:spPr/>
    </dgm:pt>
    <dgm:pt modelId="{101B9FEB-4D00-4437-B9A8-6145D17D9D4E}" type="pres">
      <dgm:prSet presAssocID="{817358CE-0E95-427C-BA72-EAB4F114038D}" presName="parTxOnly" presStyleLbl="node1" presStyleIdx="3" presStyleCnt="5">
        <dgm:presLayoutVars>
          <dgm:bulletEnabled val="1"/>
        </dgm:presLayoutVars>
      </dgm:prSet>
      <dgm:spPr/>
    </dgm:pt>
    <dgm:pt modelId="{0367F41A-2BF7-4E32-9363-9F147441D41E}" type="pres">
      <dgm:prSet presAssocID="{5704405D-C0E9-4537-B74F-D45A6DEB4C63}" presName="parSpace" presStyleCnt="0"/>
      <dgm:spPr/>
    </dgm:pt>
    <dgm:pt modelId="{48C6CCE4-A3E1-4FDD-A478-D3FA6C7FE47E}" type="pres">
      <dgm:prSet presAssocID="{CB1E6193-2FFD-491D-AE31-30103A44B076}" presName="parTxOnly" presStyleLbl="node1" presStyleIdx="4" presStyleCnt="5">
        <dgm:presLayoutVars>
          <dgm:bulletEnabled val="1"/>
        </dgm:presLayoutVars>
      </dgm:prSet>
      <dgm:spPr/>
    </dgm:pt>
  </dgm:ptLst>
  <dgm:cxnLst>
    <dgm:cxn modelId="{73135A05-149B-401E-A764-FC566C206DDF}" type="presOf" srcId="{75A416E4-3B37-4044-8666-147DAE0FE7F9}" destId="{60499033-63E7-429B-AAC0-848B0DBE6555}" srcOrd="0" destOrd="0" presId="urn:microsoft.com/office/officeart/2005/8/layout/hChevron3"/>
    <dgm:cxn modelId="{EE7C0009-4D5E-41CF-9306-32C194FC2724}" srcId="{8D02917C-7F86-426C-8E72-2FC3BD3A8918}" destId="{817358CE-0E95-427C-BA72-EAB4F114038D}" srcOrd="3" destOrd="0" parTransId="{8677E63B-8AD9-4413-9DB6-FB8E486558BE}" sibTransId="{5704405D-C0E9-4537-B74F-D45A6DEB4C63}"/>
    <dgm:cxn modelId="{9CAF6517-5565-423F-9092-486339F02A9C}" srcId="{8D02917C-7F86-426C-8E72-2FC3BD3A8918}" destId="{CB1E6193-2FFD-491D-AE31-30103A44B076}" srcOrd="4" destOrd="0" parTransId="{7EA4C3C9-7BC3-4CC2-807E-251D30D44D7A}" sibTransId="{BAEA09BB-738E-4551-9900-22AD13D06398}"/>
    <dgm:cxn modelId="{1335501C-FBA7-4802-A637-F50A66BB4444}" type="presOf" srcId="{DEB297E0-4317-4547-A015-4BA7F1322C7B}" destId="{311E7905-A651-4B55-B295-D1128B506C07}" srcOrd="0" destOrd="0" presId="urn:microsoft.com/office/officeart/2005/8/layout/hChevron3"/>
    <dgm:cxn modelId="{5A5F8946-9133-4DA6-B29D-B8C81AAA2338}" srcId="{8D02917C-7F86-426C-8E72-2FC3BD3A8918}" destId="{75A416E4-3B37-4044-8666-147DAE0FE7F9}" srcOrd="1" destOrd="0" parTransId="{4B3182DF-AEAD-453D-A806-11EF32813599}" sibTransId="{E29DB506-2CFA-411A-9CEA-D505DC13C63F}"/>
    <dgm:cxn modelId="{18815C73-3426-4BA9-8DB7-120B6ADB4625}" srcId="{8D02917C-7F86-426C-8E72-2FC3BD3A8918}" destId="{DEB297E0-4317-4547-A015-4BA7F1322C7B}" srcOrd="2" destOrd="0" parTransId="{5B18A65A-E22C-439C-8189-0DAADC79EFD1}" sibTransId="{470D455F-D40E-4C1F-9F19-393D30B349D6}"/>
    <dgm:cxn modelId="{901C9B8E-98AC-4C00-A338-90F682911E31}" type="presOf" srcId="{CB1E6193-2FFD-491D-AE31-30103A44B076}" destId="{48C6CCE4-A3E1-4FDD-A478-D3FA6C7FE47E}" srcOrd="0" destOrd="0" presId="urn:microsoft.com/office/officeart/2005/8/layout/hChevron3"/>
    <dgm:cxn modelId="{51BF39A9-001E-4502-A1D5-1AF13F84F027}" type="presOf" srcId="{817358CE-0E95-427C-BA72-EAB4F114038D}" destId="{101B9FEB-4D00-4437-B9A8-6145D17D9D4E}" srcOrd="0" destOrd="0" presId="urn:microsoft.com/office/officeart/2005/8/layout/hChevron3"/>
    <dgm:cxn modelId="{D31CF0AD-D5DF-4EA7-96E2-3717FC52E752}" type="presOf" srcId="{0B69A63C-1953-4934-BFDC-07353123A3F3}" destId="{7A41559E-D309-4450-96CA-11294E298205}" srcOrd="0" destOrd="0" presId="urn:microsoft.com/office/officeart/2005/8/layout/hChevron3"/>
    <dgm:cxn modelId="{BFA66AC5-5B6B-4F94-83BA-FC1C8589F638}" type="presOf" srcId="{8D02917C-7F86-426C-8E72-2FC3BD3A8918}" destId="{951469AB-0966-4B98-B5AC-971E7B205C46}" srcOrd="0" destOrd="0" presId="urn:microsoft.com/office/officeart/2005/8/layout/hChevron3"/>
    <dgm:cxn modelId="{404703E9-46C5-400B-B3CC-E49CE3E4FA49}" srcId="{8D02917C-7F86-426C-8E72-2FC3BD3A8918}" destId="{0B69A63C-1953-4934-BFDC-07353123A3F3}" srcOrd="0" destOrd="0" parTransId="{A7B600A2-F12F-46B3-87F9-9BD0410BFDC5}" sibTransId="{B984DDE1-EB62-4239-A663-48359E472367}"/>
    <dgm:cxn modelId="{98441ECB-1094-4B0F-ACA6-569BA81E5E95}" type="presParOf" srcId="{951469AB-0966-4B98-B5AC-971E7B205C46}" destId="{7A41559E-D309-4450-96CA-11294E298205}" srcOrd="0" destOrd="0" presId="urn:microsoft.com/office/officeart/2005/8/layout/hChevron3"/>
    <dgm:cxn modelId="{933D311C-01B7-4F02-86AE-CBE08B6627DF}" type="presParOf" srcId="{951469AB-0966-4B98-B5AC-971E7B205C46}" destId="{42FB6252-70D9-4BC9-8C25-9145280BD13B}" srcOrd="1" destOrd="0" presId="urn:microsoft.com/office/officeart/2005/8/layout/hChevron3"/>
    <dgm:cxn modelId="{10ECAD66-081D-4663-ADC4-2C57CFD6BA67}" type="presParOf" srcId="{951469AB-0966-4B98-B5AC-971E7B205C46}" destId="{60499033-63E7-429B-AAC0-848B0DBE6555}" srcOrd="2" destOrd="0" presId="urn:microsoft.com/office/officeart/2005/8/layout/hChevron3"/>
    <dgm:cxn modelId="{C0B7E879-B4D5-4B58-BF70-C4E86778CF45}" type="presParOf" srcId="{951469AB-0966-4B98-B5AC-971E7B205C46}" destId="{7126A5A6-1AAF-4594-BE2F-555AA8915B80}" srcOrd="3" destOrd="0" presId="urn:microsoft.com/office/officeart/2005/8/layout/hChevron3"/>
    <dgm:cxn modelId="{6F122C98-774C-414A-AFA0-CA48ECA2B169}" type="presParOf" srcId="{951469AB-0966-4B98-B5AC-971E7B205C46}" destId="{311E7905-A651-4B55-B295-D1128B506C07}" srcOrd="4" destOrd="0" presId="urn:microsoft.com/office/officeart/2005/8/layout/hChevron3"/>
    <dgm:cxn modelId="{683B6F6B-409D-4AF1-90D0-04E0F7D15F52}" type="presParOf" srcId="{951469AB-0966-4B98-B5AC-971E7B205C46}" destId="{943DEFE3-9587-45CA-94AB-23C035D63403}" srcOrd="5" destOrd="0" presId="urn:microsoft.com/office/officeart/2005/8/layout/hChevron3"/>
    <dgm:cxn modelId="{DD031074-D6D2-49F3-B316-A0BFBAF92A00}" type="presParOf" srcId="{951469AB-0966-4B98-B5AC-971E7B205C46}" destId="{101B9FEB-4D00-4437-B9A8-6145D17D9D4E}" srcOrd="6" destOrd="0" presId="urn:microsoft.com/office/officeart/2005/8/layout/hChevron3"/>
    <dgm:cxn modelId="{185A9ED5-83FB-4F6E-ADE5-4D4993B761AA}" type="presParOf" srcId="{951469AB-0966-4B98-B5AC-971E7B205C46}" destId="{0367F41A-2BF7-4E32-9363-9F147441D41E}" srcOrd="7" destOrd="0" presId="urn:microsoft.com/office/officeart/2005/8/layout/hChevron3"/>
    <dgm:cxn modelId="{A8EBA82E-990A-41E3-8E19-4C5CECFDDD88}" type="presParOf" srcId="{951469AB-0966-4B98-B5AC-971E7B205C46}" destId="{48C6CCE4-A3E1-4FDD-A478-D3FA6C7FE47E}" srcOrd="8" destOrd="0" presId="urn:microsoft.com/office/officeart/2005/8/layout/hChevron3"/>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D02917C-7F86-426C-8E72-2FC3BD3A8918}" type="doc">
      <dgm:prSet loTypeId="urn:microsoft.com/office/officeart/2005/8/layout/hChevron3" loCatId="process" qsTypeId="urn:microsoft.com/office/officeart/2005/8/quickstyle/simple1" qsCatId="simple" csTypeId="urn:microsoft.com/office/officeart/2005/8/colors/accent1_2" csCatId="accent1" phldr="1"/>
      <dgm:spPr/>
      <dgm:t>
        <a:bodyPr/>
        <a:lstStyle/>
        <a:p>
          <a:endParaRPr lang="en-US"/>
        </a:p>
      </dgm:t>
    </dgm:pt>
    <dgm:pt modelId="{0B69A63C-1953-4934-BFDC-07353123A3F3}">
      <dgm:prSet phldrT="[Text]"/>
      <dgm:spPr>
        <a:solidFill>
          <a:srgbClr val="EE3E42"/>
        </a:solidFill>
      </dgm:spPr>
      <dgm:t>
        <a:bodyPr/>
        <a:lstStyle/>
        <a:p>
          <a:r>
            <a:rPr lang="en-US" dirty="0"/>
            <a:t>About the Brand</a:t>
          </a:r>
        </a:p>
      </dgm:t>
    </dgm:pt>
    <dgm:pt modelId="{A7B600A2-F12F-46B3-87F9-9BD0410BFDC5}" type="parTrans" cxnId="{404703E9-46C5-400B-B3CC-E49CE3E4FA49}">
      <dgm:prSet/>
      <dgm:spPr/>
      <dgm:t>
        <a:bodyPr/>
        <a:lstStyle/>
        <a:p>
          <a:endParaRPr lang="en-US"/>
        </a:p>
      </dgm:t>
    </dgm:pt>
    <dgm:pt modelId="{B984DDE1-EB62-4239-A663-48359E472367}" type="sibTrans" cxnId="{404703E9-46C5-400B-B3CC-E49CE3E4FA49}">
      <dgm:prSet/>
      <dgm:spPr/>
      <dgm:t>
        <a:bodyPr/>
        <a:lstStyle/>
        <a:p>
          <a:endParaRPr lang="en-US"/>
        </a:p>
      </dgm:t>
    </dgm:pt>
    <dgm:pt modelId="{75A416E4-3B37-4044-8666-147DAE0FE7F9}">
      <dgm:prSet phldrT="[Text]"/>
      <dgm:spPr>
        <a:solidFill>
          <a:srgbClr val="EE3E42"/>
        </a:solidFill>
      </dgm:spPr>
      <dgm:t>
        <a:bodyPr/>
        <a:lstStyle/>
        <a:p>
          <a:pPr algn="l"/>
          <a:r>
            <a:rPr lang="en-IN" dirty="0"/>
            <a:t>     QSR Market in India</a:t>
          </a:r>
          <a:endParaRPr lang="en-US" dirty="0"/>
        </a:p>
      </dgm:t>
    </dgm:pt>
    <dgm:pt modelId="{4B3182DF-AEAD-453D-A806-11EF32813599}" type="parTrans" cxnId="{5A5F8946-9133-4DA6-B29D-B8C81AAA2338}">
      <dgm:prSet/>
      <dgm:spPr/>
      <dgm:t>
        <a:bodyPr/>
        <a:lstStyle/>
        <a:p>
          <a:endParaRPr lang="en-US"/>
        </a:p>
      </dgm:t>
    </dgm:pt>
    <dgm:pt modelId="{E29DB506-2CFA-411A-9CEA-D505DC13C63F}" type="sibTrans" cxnId="{5A5F8946-9133-4DA6-B29D-B8C81AAA2338}">
      <dgm:prSet/>
      <dgm:spPr/>
      <dgm:t>
        <a:bodyPr/>
        <a:lstStyle/>
        <a:p>
          <a:endParaRPr lang="en-US"/>
        </a:p>
      </dgm:t>
    </dgm:pt>
    <dgm:pt modelId="{DEB297E0-4317-4547-A015-4BA7F1322C7B}">
      <dgm:prSet phldrT="[Text]"/>
      <dgm:spPr>
        <a:solidFill>
          <a:srgbClr val="EE3E42"/>
        </a:solidFill>
      </dgm:spPr>
      <dgm:t>
        <a:bodyPr/>
        <a:lstStyle/>
        <a:p>
          <a:pPr algn="l"/>
          <a:r>
            <a:rPr lang="en-IN" dirty="0"/>
            <a:t> SWOT and TWOS matrix</a:t>
          </a:r>
          <a:endParaRPr lang="en-US" dirty="0"/>
        </a:p>
      </dgm:t>
    </dgm:pt>
    <dgm:pt modelId="{5B18A65A-E22C-439C-8189-0DAADC79EFD1}" type="parTrans" cxnId="{18815C73-3426-4BA9-8DB7-120B6ADB4625}">
      <dgm:prSet/>
      <dgm:spPr/>
      <dgm:t>
        <a:bodyPr/>
        <a:lstStyle/>
        <a:p>
          <a:endParaRPr lang="en-US"/>
        </a:p>
      </dgm:t>
    </dgm:pt>
    <dgm:pt modelId="{470D455F-D40E-4C1F-9F19-393D30B349D6}" type="sibTrans" cxnId="{18815C73-3426-4BA9-8DB7-120B6ADB4625}">
      <dgm:prSet/>
      <dgm:spPr/>
      <dgm:t>
        <a:bodyPr/>
        <a:lstStyle/>
        <a:p>
          <a:endParaRPr lang="en-US"/>
        </a:p>
      </dgm:t>
    </dgm:pt>
    <dgm:pt modelId="{CB1E6193-2FFD-491D-AE31-30103A44B076}">
      <dgm:prSet phldrT="[Text]"/>
      <dgm:spPr>
        <a:solidFill>
          <a:srgbClr val="EE3E42"/>
        </a:solidFill>
      </dgm:spPr>
      <dgm:t>
        <a:bodyPr/>
        <a:lstStyle/>
        <a:p>
          <a:r>
            <a:rPr lang="en-IN" dirty="0"/>
            <a:t>Marketing Strategy</a:t>
          </a:r>
          <a:endParaRPr lang="en-US" dirty="0"/>
        </a:p>
      </dgm:t>
    </dgm:pt>
    <dgm:pt modelId="{7EA4C3C9-7BC3-4CC2-807E-251D30D44D7A}" type="parTrans" cxnId="{9CAF6517-5565-423F-9092-486339F02A9C}">
      <dgm:prSet/>
      <dgm:spPr/>
      <dgm:t>
        <a:bodyPr/>
        <a:lstStyle/>
        <a:p>
          <a:endParaRPr lang="en-US"/>
        </a:p>
      </dgm:t>
    </dgm:pt>
    <dgm:pt modelId="{BAEA09BB-738E-4551-9900-22AD13D06398}" type="sibTrans" cxnId="{9CAF6517-5565-423F-9092-486339F02A9C}">
      <dgm:prSet/>
      <dgm:spPr/>
      <dgm:t>
        <a:bodyPr/>
        <a:lstStyle/>
        <a:p>
          <a:endParaRPr lang="en-US"/>
        </a:p>
      </dgm:t>
    </dgm:pt>
    <dgm:pt modelId="{817358CE-0E95-427C-BA72-EAB4F114038D}">
      <dgm:prSet phldrT="[Text]"/>
      <dgm:spPr>
        <a:solidFill>
          <a:srgbClr val="007AC1"/>
        </a:solidFill>
      </dgm:spPr>
      <dgm:t>
        <a:bodyPr/>
        <a:lstStyle/>
        <a:p>
          <a:pPr algn="l"/>
          <a:r>
            <a:rPr lang="en-IN" dirty="0"/>
            <a:t>         Strategic Steps</a:t>
          </a:r>
          <a:endParaRPr lang="en-US" dirty="0"/>
        </a:p>
      </dgm:t>
    </dgm:pt>
    <dgm:pt modelId="{8677E63B-8AD9-4413-9DB6-FB8E486558BE}" type="parTrans" cxnId="{EE7C0009-4D5E-41CF-9306-32C194FC2724}">
      <dgm:prSet/>
      <dgm:spPr/>
      <dgm:t>
        <a:bodyPr/>
        <a:lstStyle/>
        <a:p>
          <a:endParaRPr lang="en-US"/>
        </a:p>
      </dgm:t>
    </dgm:pt>
    <dgm:pt modelId="{5704405D-C0E9-4537-B74F-D45A6DEB4C63}" type="sibTrans" cxnId="{EE7C0009-4D5E-41CF-9306-32C194FC2724}">
      <dgm:prSet/>
      <dgm:spPr/>
      <dgm:t>
        <a:bodyPr/>
        <a:lstStyle/>
        <a:p>
          <a:endParaRPr lang="en-US"/>
        </a:p>
      </dgm:t>
    </dgm:pt>
    <dgm:pt modelId="{951469AB-0966-4B98-B5AC-971E7B205C46}" type="pres">
      <dgm:prSet presAssocID="{8D02917C-7F86-426C-8E72-2FC3BD3A8918}" presName="Name0" presStyleCnt="0">
        <dgm:presLayoutVars>
          <dgm:dir/>
          <dgm:resizeHandles val="exact"/>
        </dgm:presLayoutVars>
      </dgm:prSet>
      <dgm:spPr/>
    </dgm:pt>
    <dgm:pt modelId="{7A41559E-D309-4450-96CA-11294E298205}" type="pres">
      <dgm:prSet presAssocID="{0B69A63C-1953-4934-BFDC-07353123A3F3}" presName="parTxOnly" presStyleLbl="node1" presStyleIdx="0" presStyleCnt="5">
        <dgm:presLayoutVars>
          <dgm:bulletEnabled val="1"/>
        </dgm:presLayoutVars>
      </dgm:prSet>
      <dgm:spPr/>
    </dgm:pt>
    <dgm:pt modelId="{42FB6252-70D9-4BC9-8C25-9145280BD13B}" type="pres">
      <dgm:prSet presAssocID="{B984DDE1-EB62-4239-A663-48359E472367}" presName="parSpace" presStyleCnt="0"/>
      <dgm:spPr/>
    </dgm:pt>
    <dgm:pt modelId="{60499033-63E7-429B-AAC0-848B0DBE6555}" type="pres">
      <dgm:prSet presAssocID="{75A416E4-3B37-4044-8666-147DAE0FE7F9}" presName="parTxOnly" presStyleLbl="node1" presStyleIdx="1" presStyleCnt="5">
        <dgm:presLayoutVars>
          <dgm:bulletEnabled val="1"/>
        </dgm:presLayoutVars>
      </dgm:prSet>
      <dgm:spPr/>
    </dgm:pt>
    <dgm:pt modelId="{7126A5A6-1AAF-4594-BE2F-555AA8915B80}" type="pres">
      <dgm:prSet presAssocID="{E29DB506-2CFA-411A-9CEA-D505DC13C63F}" presName="parSpace" presStyleCnt="0"/>
      <dgm:spPr/>
    </dgm:pt>
    <dgm:pt modelId="{311E7905-A651-4B55-B295-D1128B506C07}" type="pres">
      <dgm:prSet presAssocID="{DEB297E0-4317-4547-A015-4BA7F1322C7B}" presName="parTxOnly" presStyleLbl="node1" presStyleIdx="2" presStyleCnt="5">
        <dgm:presLayoutVars>
          <dgm:bulletEnabled val="1"/>
        </dgm:presLayoutVars>
      </dgm:prSet>
      <dgm:spPr/>
    </dgm:pt>
    <dgm:pt modelId="{943DEFE3-9587-45CA-94AB-23C035D63403}" type="pres">
      <dgm:prSet presAssocID="{470D455F-D40E-4C1F-9F19-393D30B349D6}" presName="parSpace" presStyleCnt="0"/>
      <dgm:spPr/>
    </dgm:pt>
    <dgm:pt modelId="{101B9FEB-4D00-4437-B9A8-6145D17D9D4E}" type="pres">
      <dgm:prSet presAssocID="{817358CE-0E95-427C-BA72-EAB4F114038D}" presName="parTxOnly" presStyleLbl="node1" presStyleIdx="3" presStyleCnt="5">
        <dgm:presLayoutVars>
          <dgm:bulletEnabled val="1"/>
        </dgm:presLayoutVars>
      </dgm:prSet>
      <dgm:spPr/>
    </dgm:pt>
    <dgm:pt modelId="{0367F41A-2BF7-4E32-9363-9F147441D41E}" type="pres">
      <dgm:prSet presAssocID="{5704405D-C0E9-4537-B74F-D45A6DEB4C63}" presName="parSpace" presStyleCnt="0"/>
      <dgm:spPr/>
    </dgm:pt>
    <dgm:pt modelId="{48C6CCE4-A3E1-4FDD-A478-D3FA6C7FE47E}" type="pres">
      <dgm:prSet presAssocID="{CB1E6193-2FFD-491D-AE31-30103A44B076}" presName="parTxOnly" presStyleLbl="node1" presStyleIdx="4" presStyleCnt="5">
        <dgm:presLayoutVars>
          <dgm:bulletEnabled val="1"/>
        </dgm:presLayoutVars>
      </dgm:prSet>
      <dgm:spPr/>
    </dgm:pt>
  </dgm:ptLst>
  <dgm:cxnLst>
    <dgm:cxn modelId="{73135A05-149B-401E-A764-FC566C206DDF}" type="presOf" srcId="{75A416E4-3B37-4044-8666-147DAE0FE7F9}" destId="{60499033-63E7-429B-AAC0-848B0DBE6555}" srcOrd="0" destOrd="0" presId="urn:microsoft.com/office/officeart/2005/8/layout/hChevron3"/>
    <dgm:cxn modelId="{EE7C0009-4D5E-41CF-9306-32C194FC2724}" srcId="{8D02917C-7F86-426C-8E72-2FC3BD3A8918}" destId="{817358CE-0E95-427C-BA72-EAB4F114038D}" srcOrd="3" destOrd="0" parTransId="{8677E63B-8AD9-4413-9DB6-FB8E486558BE}" sibTransId="{5704405D-C0E9-4537-B74F-D45A6DEB4C63}"/>
    <dgm:cxn modelId="{9CAF6517-5565-423F-9092-486339F02A9C}" srcId="{8D02917C-7F86-426C-8E72-2FC3BD3A8918}" destId="{CB1E6193-2FFD-491D-AE31-30103A44B076}" srcOrd="4" destOrd="0" parTransId="{7EA4C3C9-7BC3-4CC2-807E-251D30D44D7A}" sibTransId="{BAEA09BB-738E-4551-9900-22AD13D06398}"/>
    <dgm:cxn modelId="{1335501C-FBA7-4802-A637-F50A66BB4444}" type="presOf" srcId="{DEB297E0-4317-4547-A015-4BA7F1322C7B}" destId="{311E7905-A651-4B55-B295-D1128B506C07}" srcOrd="0" destOrd="0" presId="urn:microsoft.com/office/officeart/2005/8/layout/hChevron3"/>
    <dgm:cxn modelId="{5A5F8946-9133-4DA6-B29D-B8C81AAA2338}" srcId="{8D02917C-7F86-426C-8E72-2FC3BD3A8918}" destId="{75A416E4-3B37-4044-8666-147DAE0FE7F9}" srcOrd="1" destOrd="0" parTransId="{4B3182DF-AEAD-453D-A806-11EF32813599}" sibTransId="{E29DB506-2CFA-411A-9CEA-D505DC13C63F}"/>
    <dgm:cxn modelId="{18815C73-3426-4BA9-8DB7-120B6ADB4625}" srcId="{8D02917C-7F86-426C-8E72-2FC3BD3A8918}" destId="{DEB297E0-4317-4547-A015-4BA7F1322C7B}" srcOrd="2" destOrd="0" parTransId="{5B18A65A-E22C-439C-8189-0DAADC79EFD1}" sibTransId="{470D455F-D40E-4C1F-9F19-393D30B349D6}"/>
    <dgm:cxn modelId="{901C9B8E-98AC-4C00-A338-90F682911E31}" type="presOf" srcId="{CB1E6193-2FFD-491D-AE31-30103A44B076}" destId="{48C6CCE4-A3E1-4FDD-A478-D3FA6C7FE47E}" srcOrd="0" destOrd="0" presId="urn:microsoft.com/office/officeart/2005/8/layout/hChevron3"/>
    <dgm:cxn modelId="{51BF39A9-001E-4502-A1D5-1AF13F84F027}" type="presOf" srcId="{817358CE-0E95-427C-BA72-EAB4F114038D}" destId="{101B9FEB-4D00-4437-B9A8-6145D17D9D4E}" srcOrd="0" destOrd="0" presId="urn:microsoft.com/office/officeart/2005/8/layout/hChevron3"/>
    <dgm:cxn modelId="{D31CF0AD-D5DF-4EA7-96E2-3717FC52E752}" type="presOf" srcId="{0B69A63C-1953-4934-BFDC-07353123A3F3}" destId="{7A41559E-D309-4450-96CA-11294E298205}" srcOrd="0" destOrd="0" presId="urn:microsoft.com/office/officeart/2005/8/layout/hChevron3"/>
    <dgm:cxn modelId="{BFA66AC5-5B6B-4F94-83BA-FC1C8589F638}" type="presOf" srcId="{8D02917C-7F86-426C-8E72-2FC3BD3A8918}" destId="{951469AB-0966-4B98-B5AC-971E7B205C46}" srcOrd="0" destOrd="0" presId="urn:microsoft.com/office/officeart/2005/8/layout/hChevron3"/>
    <dgm:cxn modelId="{404703E9-46C5-400B-B3CC-E49CE3E4FA49}" srcId="{8D02917C-7F86-426C-8E72-2FC3BD3A8918}" destId="{0B69A63C-1953-4934-BFDC-07353123A3F3}" srcOrd="0" destOrd="0" parTransId="{A7B600A2-F12F-46B3-87F9-9BD0410BFDC5}" sibTransId="{B984DDE1-EB62-4239-A663-48359E472367}"/>
    <dgm:cxn modelId="{98441ECB-1094-4B0F-ACA6-569BA81E5E95}" type="presParOf" srcId="{951469AB-0966-4B98-B5AC-971E7B205C46}" destId="{7A41559E-D309-4450-96CA-11294E298205}" srcOrd="0" destOrd="0" presId="urn:microsoft.com/office/officeart/2005/8/layout/hChevron3"/>
    <dgm:cxn modelId="{933D311C-01B7-4F02-86AE-CBE08B6627DF}" type="presParOf" srcId="{951469AB-0966-4B98-B5AC-971E7B205C46}" destId="{42FB6252-70D9-4BC9-8C25-9145280BD13B}" srcOrd="1" destOrd="0" presId="urn:microsoft.com/office/officeart/2005/8/layout/hChevron3"/>
    <dgm:cxn modelId="{10ECAD66-081D-4663-ADC4-2C57CFD6BA67}" type="presParOf" srcId="{951469AB-0966-4B98-B5AC-971E7B205C46}" destId="{60499033-63E7-429B-AAC0-848B0DBE6555}" srcOrd="2" destOrd="0" presId="urn:microsoft.com/office/officeart/2005/8/layout/hChevron3"/>
    <dgm:cxn modelId="{C0B7E879-B4D5-4B58-BF70-C4E86778CF45}" type="presParOf" srcId="{951469AB-0966-4B98-B5AC-971E7B205C46}" destId="{7126A5A6-1AAF-4594-BE2F-555AA8915B80}" srcOrd="3" destOrd="0" presId="urn:microsoft.com/office/officeart/2005/8/layout/hChevron3"/>
    <dgm:cxn modelId="{6F122C98-774C-414A-AFA0-CA48ECA2B169}" type="presParOf" srcId="{951469AB-0966-4B98-B5AC-971E7B205C46}" destId="{311E7905-A651-4B55-B295-D1128B506C07}" srcOrd="4" destOrd="0" presId="urn:microsoft.com/office/officeart/2005/8/layout/hChevron3"/>
    <dgm:cxn modelId="{683B6F6B-409D-4AF1-90D0-04E0F7D15F52}" type="presParOf" srcId="{951469AB-0966-4B98-B5AC-971E7B205C46}" destId="{943DEFE3-9587-45CA-94AB-23C035D63403}" srcOrd="5" destOrd="0" presId="urn:microsoft.com/office/officeart/2005/8/layout/hChevron3"/>
    <dgm:cxn modelId="{DD031074-D6D2-49F3-B316-A0BFBAF92A00}" type="presParOf" srcId="{951469AB-0966-4B98-B5AC-971E7B205C46}" destId="{101B9FEB-4D00-4437-B9A8-6145D17D9D4E}" srcOrd="6" destOrd="0" presId="urn:microsoft.com/office/officeart/2005/8/layout/hChevron3"/>
    <dgm:cxn modelId="{185A9ED5-83FB-4F6E-ADE5-4D4993B761AA}" type="presParOf" srcId="{951469AB-0966-4B98-B5AC-971E7B205C46}" destId="{0367F41A-2BF7-4E32-9363-9F147441D41E}" srcOrd="7" destOrd="0" presId="urn:microsoft.com/office/officeart/2005/8/layout/hChevron3"/>
    <dgm:cxn modelId="{A8EBA82E-990A-41E3-8E19-4C5CECFDDD88}" type="presParOf" srcId="{951469AB-0966-4B98-B5AC-971E7B205C46}" destId="{48C6CCE4-A3E1-4FDD-A478-D3FA6C7FE47E}" srcOrd="8" destOrd="0" presId="urn:microsoft.com/office/officeart/2005/8/layout/hChevron3"/>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D02917C-7F86-426C-8E72-2FC3BD3A8918}" type="doc">
      <dgm:prSet loTypeId="urn:microsoft.com/office/officeart/2005/8/layout/hChevron3" loCatId="process" qsTypeId="urn:microsoft.com/office/officeart/2005/8/quickstyle/simple1" qsCatId="simple" csTypeId="urn:microsoft.com/office/officeart/2005/8/colors/accent1_2" csCatId="accent1" phldr="1"/>
      <dgm:spPr/>
      <dgm:t>
        <a:bodyPr/>
        <a:lstStyle/>
        <a:p>
          <a:endParaRPr lang="en-US"/>
        </a:p>
      </dgm:t>
    </dgm:pt>
    <dgm:pt modelId="{0B69A63C-1953-4934-BFDC-07353123A3F3}">
      <dgm:prSet phldrT="[Text]"/>
      <dgm:spPr>
        <a:solidFill>
          <a:srgbClr val="EE3E42"/>
        </a:solidFill>
      </dgm:spPr>
      <dgm:t>
        <a:bodyPr/>
        <a:lstStyle/>
        <a:p>
          <a:r>
            <a:rPr lang="en-US" dirty="0"/>
            <a:t>About the Brand</a:t>
          </a:r>
        </a:p>
      </dgm:t>
    </dgm:pt>
    <dgm:pt modelId="{A7B600A2-F12F-46B3-87F9-9BD0410BFDC5}" type="parTrans" cxnId="{404703E9-46C5-400B-B3CC-E49CE3E4FA49}">
      <dgm:prSet/>
      <dgm:spPr/>
      <dgm:t>
        <a:bodyPr/>
        <a:lstStyle/>
        <a:p>
          <a:endParaRPr lang="en-US"/>
        </a:p>
      </dgm:t>
    </dgm:pt>
    <dgm:pt modelId="{B984DDE1-EB62-4239-A663-48359E472367}" type="sibTrans" cxnId="{404703E9-46C5-400B-B3CC-E49CE3E4FA49}">
      <dgm:prSet/>
      <dgm:spPr/>
      <dgm:t>
        <a:bodyPr/>
        <a:lstStyle/>
        <a:p>
          <a:endParaRPr lang="en-US"/>
        </a:p>
      </dgm:t>
    </dgm:pt>
    <dgm:pt modelId="{75A416E4-3B37-4044-8666-147DAE0FE7F9}">
      <dgm:prSet phldrT="[Text]"/>
      <dgm:spPr>
        <a:solidFill>
          <a:srgbClr val="EE3E42"/>
        </a:solidFill>
      </dgm:spPr>
      <dgm:t>
        <a:bodyPr/>
        <a:lstStyle/>
        <a:p>
          <a:pPr algn="l"/>
          <a:r>
            <a:rPr lang="en-IN" dirty="0"/>
            <a:t>     QSR Market in India</a:t>
          </a:r>
          <a:endParaRPr lang="en-US" dirty="0"/>
        </a:p>
      </dgm:t>
    </dgm:pt>
    <dgm:pt modelId="{4B3182DF-AEAD-453D-A806-11EF32813599}" type="parTrans" cxnId="{5A5F8946-9133-4DA6-B29D-B8C81AAA2338}">
      <dgm:prSet/>
      <dgm:spPr/>
      <dgm:t>
        <a:bodyPr/>
        <a:lstStyle/>
        <a:p>
          <a:endParaRPr lang="en-US"/>
        </a:p>
      </dgm:t>
    </dgm:pt>
    <dgm:pt modelId="{E29DB506-2CFA-411A-9CEA-D505DC13C63F}" type="sibTrans" cxnId="{5A5F8946-9133-4DA6-B29D-B8C81AAA2338}">
      <dgm:prSet/>
      <dgm:spPr/>
      <dgm:t>
        <a:bodyPr/>
        <a:lstStyle/>
        <a:p>
          <a:endParaRPr lang="en-US"/>
        </a:p>
      </dgm:t>
    </dgm:pt>
    <dgm:pt modelId="{DEB297E0-4317-4547-A015-4BA7F1322C7B}">
      <dgm:prSet phldrT="[Text]"/>
      <dgm:spPr>
        <a:solidFill>
          <a:srgbClr val="EE3E42"/>
        </a:solidFill>
      </dgm:spPr>
      <dgm:t>
        <a:bodyPr/>
        <a:lstStyle/>
        <a:p>
          <a:pPr algn="l"/>
          <a:r>
            <a:rPr lang="en-IN" dirty="0"/>
            <a:t> SWOT and TWOS matrix</a:t>
          </a:r>
          <a:endParaRPr lang="en-US" dirty="0"/>
        </a:p>
      </dgm:t>
    </dgm:pt>
    <dgm:pt modelId="{5B18A65A-E22C-439C-8189-0DAADC79EFD1}" type="parTrans" cxnId="{18815C73-3426-4BA9-8DB7-120B6ADB4625}">
      <dgm:prSet/>
      <dgm:spPr/>
      <dgm:t>
        <a:bodyPr/>
        <a:lstStyle/>
        <a:p>
          <a:endParaRPr lang="en-US"/>
        </a:p>
      </dgm:t>
    </dgm:pt>
    <dgm:pt modelId="{470D455F-D40E-4C1F-9F19-393D30B349D6}" type="sibTrans" cxnId="{18815C73-3426-4BA9-8DB7-120B6ADB4625}">
      <dgm:prSet/>
      <dgm:spPr/>
      <dgm:t>
        <a:bodyPr/>
        <a:lstStyle/>
        <a:p>
          <a:endParaRPr lang="en-US"/>
        </a:p>
      </dgm:t>
    </dgm:pt>
    <dgm:pt modelId="{CB1E6193-2FFD-491D-AE31-30103A44B076}">
      <dgm:prSet phldrT="[Text]"/>
      <dgm:spPr>
        <a:solidFill>
          <a:srgbClr val="007AC1"/>
        </a:solidFill>
      </dgm:spPr>
      <dgm:t>
        <a:bodyPr/>
        <a:lstStyle/>
        <a:p>
          <a:r>
            <a:rPr lang="en-IN" dirty="0"/>
            <a:t>Marketing Strategy</a:t>
          </a:r>
          <a:endParaRPr lang="en-US" dirty="0"/>
        </a:p>
      </dgm:t>
    </dgm:pt>
    <dgm:pt modelId="{7EA4C3C9-7BC3-4CC2-807E-251D30D44D7A}" type="parTrans" cxnId="{9CAF6517-5565-423F-9092-486339F02A9C}">
      <dgm:prSet/>
      <dgm:spPr/>
      <dgm:t>
        <a:bodyPr/>
        <a:lstStyle/>
        <a:p>
          <a:endParaRPr lang="en-US"/>
        </a:p>
      </dgm:t>
    </dgm:pt>
    <dgm:pt modelId="{BAEA09BB-738E-4551-9900-22AD13D06398}" type="sibTrans" cxnId="{9CAF6517-5565-423F-9092-486339F02A9C}">
      <dgm:prSet/>
      <dgm:spPr/>
      <dgm:t>
        <a:bodyPr/>
        <a:lstStyle/>
        <a:p>
          <a:endParaRPr lang="en-US"/>
        </a:p>
      </dgm:t>
    </dgm:pt>
    <dgm:pt modelId="{817358CE-0E95-427C-BA72-EAB4F114038D}">
      <dgm:prSet phldrT="[Text]"/>
      <dgm:spPr>
        <a:solidFill>
          <a:srgbClr val="EE3E42"/>
        </a:solidFill>
      </dgm:spPr>
      <dgm:t>
        <a:bodyPr/>
        <a:lstStyle/>
        <a:p>
          <a:pPr algn="l"/>
          <a:r>
            <a:rPr lang="en-IN" dirty="0"/>
            <a:t>         Strategic steps</a:t>
          </a:r>
          <a:endParaRPr lang="en-US" dirty="0"/>
        </a:p>
      </dgm:t>
    </dgm:pt>
    <dgm:pt modelId="{8677E63B-8AD9-4413-9DB6-FB8E486558BE}" type="parTrans" cxnId="{EE7C0009-4D5E-41CF-9306-32C194FC2724}">
      <dgm:prSet/>
      <dgm:spPr/>
      <dgm:t>
        <a:bodyPr/>
        <a:lstStyle/>
        <a:p>
          <a:endParaRPr lang="en-US"/>
        </a:p>
      </dgm:t>
    </dgm:pt>
    <dgm:pt modelId="{5704405D-C0E9-4537-B74F-D45A6DEB4C63}" type="sibTrans" cxnId="{EE7C0009-4D5E-41CF-9306-32C194FC2724}">
      <dgm:prSet/>
      <dgm:spPr/>
      <dgm:t>
        <a:bodyPr/>
        <a:lstStyle/>
        <a:p>
          <a:endParaRPr lang="en-US"/>
        </a:p>
      </dgm:t>
    </dgm:pt>
    <dgm:pt modelId="{951469AB-0966-4B98-B5AC-971E7B205C46}" type="pres">
      <dgm:prSet presAssocID="{8D02917C-7F86-426C-8E72-2FC3BD3A8918}" presName="Name0" presStyleCnt="0">
        <dgm:presLayoutVars>
          <dgm:dir/>
          <dgm:resizeHandles val="exact"/>
        </dgm:presLayoutVars>
      </dgm:prSet>
      <dgm:spPr/>
    </dgm:pt>
    <dgm:pt modelId="{7A41559E-D309-4450-96CA-11294E298205}" type="pres">
      <dgm:prSet presAssocID="{0B69A63C-1953-4934-BFDC-07353123A3F3}" presName="parTxOnly" presStyleLbl="node1" presStyleIdx="0" presStyleCnt="5">
        <dgm:presLayoutVars>
          <dgm:bulletEnabled val="1"/>
        </dgm:presLayoutVars>
      </dgm:prSet>
      <dgm:spPr/>
    </dgm:pt>
    <dgm:pt modelId="{42FB6252-70D9-4BC9-8C25-9145280BD13B}" type="pres">
      <dgm:prSet presAssocID="{B984DDE1-EB62-4239-A663-48359E472367}" presName="parSpace" presStyleCnt="0"/>
      <dgm:spPr/>
    </dgm:pt>
    <dgm:pt modelId="{60499033-63E7-429B-AAC0-848B0DBE6555}" type="pres">
      <dgm:prSet presAssocID="{75A416E4-3B37-4044-8666-147DAE0FE7F9}" presName="parTxOnly" presStyleLbl="node1" presStyleIdx="1" presStyleCnt="5">
        <dgm:presLayoutVars>
          <dgm:bulletEnabled val="1"/>
        </dgm:presLayoutVars>
      </dgm:prSet>
      <dgm:spPr/>
    </dgm:pt>
    <dgm:pt modelId="{7126A5A6-1AAF-4594-BE2F-555AA8915B80}" type="pres">
      <dgm:prSet presAssocID="{E29DB506-2CFA-411A-9CEA-D505DC13C63F}" presName="parSpace" presStyleCnt="0"/>
      <dgm:spPr/>
    </dgm:pt>
    <dgm:pt modelId="{311E7905-A651-4B55-B295-D1128B506C07}" type="pres">
      <dgm:prSet presAssocID="{DEB297E0-4317-4547-A015-4BA7F1322C7B}" presName="parTxOnly" presStyleLbl="node1" presStyleIdx="2" presStyleCnt="5">
        <dgm:presLayoutVars>
          <dgm:bulletEnabled val="1"/>
        </dgm:presLayoutVars>
      </dgm:prSet>
      <dgm:spPr/>
    </dgm:pt>
    <dgm:pt modelId="{943DEFE3-9587-45CA-94AB-23C035D63403}" type="pres">
      <dgm:prSet presAssocID="{470D455F-D40E-4C1F-9F19-393D30B349D6}" presName="parSpace" presStyleCnt="0"/>
      <dgm:spPr/>
    </dgm:pt>
    <dgm:pt modelId="{101B9FEB-4D00-4437-B9A8-6145D17D9D4E}" type="pres">
      <dgm:prSet presAssocID="{817358CE-0E95-427C-BA72-EAB4F114038D}" presName="parTxOnly" presStyleLbl="node1" presStyleIdx="3" presStyleCnt="5">
        <dgm:presLayoutVars>
          <dgm:bulletEnabled val="1"/>
        </dgm:presLayoutVars>
      </dgm:prSet>
      <dgm:spPr/>
    </dgm:pt>
    <dgm:pt modelId="{0367F41A-2BF7-4E32-9363-9F147441D41E}" type="pres">
      <dgm:prSet presAssocID="{5704405D-C0E9-4537-B74F-D45A6DEB4C63}" presName="parSpace" presStyleCnt="0"/>
      <dgm:spPr/>
    </dgm:pt>
    <dgm:pt modelId="{48C6CCE4-A3E1-4FDD-A478-D3FA6C7FE47E}" type="pres">
      <dgm:prSet presAssocID="{CB1E6193-2FFD-491D-AE31-30103A44B076}" presName="parTxOnly" presStyleLbl="node1" presStyleIdx="4" presStyleCnt="5">
        <dgm:presLayoutVars>
          <dgm:bulletEnabled val="1"/>
        </dgm:presLayoutVars>
      </dgm:prSet>
      <dgm:spPr/>
    </dgm:pt>
  </dgm:ptLst>
  <dgm:cxnLst>
    <dgm:cxn modelId="{73135A05-149B-401E-A764-FC566C206DDF}" type="presOf" srcId="{75A416E4-3B37-4044-8666-147DAE0FE7F9}" destId="{60499033-63E7-429B-AAC0-848B0DBE6555}" srcOrd="0" destOrd="0" presId="urn:microsoft.com/office/officeart/2005/8/layout/hChevron3"/>
    <dgm:cxn modelId="{EE7C0009-4D5E-41CF-9306-32C194FC2724}" srcId="{8D02917C-7F86-426C-8E72-2FC3BD3A8918}" destId="{817358CE-0E95-427C-BA72-EAB4F114038D}" srcOrd="3" destOrd="0" parTransId="{8677E63B-8AD9-4413-9DB6-FB8E486558BE}" sibTransId="{5704405D-C0E9-4537-B74F-D45A6DEB4C63}"/>
    <dgm:cxn modelId="{9CAF6517-5565-423F-9092-486339F02A9C}" srcId="{8D02917C-7F86-426C-8E72-2FC3BD3A8918}" destId="{CB1E6193-2FFD-491D-AE31-30103A44B076}" srcOrd="4" destOrd="0" parTransId="{7EA4C3C9-7BC3-4CC2-807E-251D30D44D7A}" sibTransId="{BAEA09BB-738E-4551-9900-22AD13D06398}"/>
    <dgm:cxn modelId="{1335501C-FBA7-4802-A637-F50A66BB4444}" type="presOf" srcId="{DEB297E0-4317-4547-A015-4BA7F1322C7B}" destId="{311E7905-A651-4B55-B295-D1128B506C07}" srcOrd="0" destOrd="0" presId="urn:microsoft.com/office/officeart/2005/8/layout/hChevron3"/>
    <dgm:cxn modelId="{5A5F8946-9133-4DA6-B29D-B8C81AAA2338}" srcId="{8D02917C-7F86-426C-8E72-2FC3BD3A8918}" destId="{75A416E4-3B37-4044-8666-147DAE0FE7F9}" srcOrd="1" destOrd="0" parTransId="{4B3182DF-AEAD-453D-A806-11EF32813599}" sibTransId="{E29DB506-2CFA-411A-9CEA-D505DC13C63F}"/>
    <dgm:cxn modelId="{18815C73-3426-4BA9-8DB7-120B6ADB4625}" srcId="{8D02917C-7F86-426C-8E72-2FC3BD3A8918}" destId="{DEB297E0-4317-4547-A015-4BA7F1322C7B}" srcOrd="2" destOrd="0" parTransId="{5B18A65A-E22C-439C-8189-0DAADC79EFD1}" sibTransId="{470D455F-D40E-4C1F-9F19-393D30B349D6}"/>
    <dgm:cxn modelId="{901C9B8E-98AC-4C00-A338-90F682911E31}" type="presOf" srcId="{CB1E6193-2FFD-491D-AE31-30103A44B076}" destId="{48C6CCE4-A3E1-4FDD-A478-D3FA6C7FE47E}" srcOrd="0" destOrd="0" presId="urn:microsoft.com/office/officeart/2005/8/layout/hChevron3"/>
    <dgm:cxn modelId="{51BF39A9-001E-4502-A1D5-1AF13F84F027}" type="presOf" srcId="{817358CE-0E95-427C-BA72-EAB4F114038D}" destId="{101B9FEB-4D00-4437-B9A8-6145D17D9D4E}" srcOrd="0" destOrd="0" presId="urn:microsoft.com/office/officeart/2005/8/layout/hChevron3"/>
    <dgm:cxn modelId="{D31CF0AD-D5DF-4EA7-96E2-3717FC52E752}" type="presOf" srcId="{0B69A63C-1953-4934-BFDC-07353123A3F3}" destId="{7A41559E-D309-4450-96CA-11294E298205}" srcOrd="0" destOrd="0" presId="urn:microsoft.com/office/officeart/2005/8/layout/hChevron3"/>
    <dgm:cxn modelId="{BFA66AC5-5B6B-4F94-83BA-FC1C8589F638}" type="presOf" srcId="{8D02917C-7F86-426C-8E72-2FC3BD3A8918}" destId="{951469AB-0966-4B98-B5AC-971E7B205C46}" srcOrd="0" destOrd="0" presId="urn:microsoft.com/office/officeart/2005/8/layout/hChevron3"/>
    <dgm:cxn modelId="{404703E9-46C5-400B-B3CC-E49CE3E4FA49}" srcId="{8D02917C-7F86-426C-8E72-2FC3BD3A8918}" destId="{0B69A63C-1953-4934-BFDC-07353123A3F3}" srcOrd="0" destOrd="0" parTransId="{A7B600A2-F12F-46B3-87F9-9BD0410BFDC5}" sibTransId="{B984DDE1-EB62-4239-A663-48359E472367}"/>
    <dgm:cxn modelId="{98441ECB-1094-4B0F-ACA6-569BA81E5E95}" type="presParOf" srcId="{951469AB-0966-4B98-B5AC-971E7B205C46}" destId="{7A41559E-D309-4450-96CA-11294E298205}" srcOrd="0" destOrd="0" presId="urn:microsoft.com/office/officeart/2005/8/layout/hChevron3"/>
    <dgm:cxn modelId="{933D311C-01B7-4F02-86AE-CBE08B6627DF}" type="presParOf" srcId="{951469AB-0966-4B98-B5AC-971E7B205C46}" destId="{42FB6252-70D9-4BC9-8C25-9145280BD13B}" srcOrd="1" destOrd="0" presId="urn:microsoft.com/office/officeart/2005/8/layout/hChevron3"/>
    <dgm:cxn modelId="{10ECAD66-081D-4663-ADC4-2C57CFD6BA67}" type="presParOf" srcId="{951469AB-0966-4B98-B5AC-971E7B205C46}" destId="{60499033-63E7-429B-AAC0-848B0DBE6555}" srcOrd="2" destOrd="0" presId="urn:microsoft.com/office/officeart/2005/8/layout/hChevron3"/>
    <dgm:cxn modelId="{C0B7E879-B4D5-4B58-BF70-C4E86778CF45}" type="presParOf" srcId="{951469AB-0966-4B98-B5AC-971E7B205C46}" destId="{7126A5A6-1AAF-4594-BE2F-555AA8915B80}" srcOrd="3" destOrd="0" presId="urn:microsoft.com/office/officeart/2005/8/layout/hChevron3"/>
    <dgm:cxn modelId="{6F122C98-774C-414A-AFA0-CA48ECA2B169}" type="presParOf" srcId="{951469AB-0966-4B98-B5AC-971E7B205C46}" destId="{311E7905-A651-4B55-B295-D1128B506C07}" srcOrd="4" destOrd="0" presId="urn:microsoft.com/office/officeart/2005/8/layout/hChevron3"/>
    <dgm:cxn modelId="{683B6F6B-409D-4AF1-90D0-04E0F7D15F52}" type="presParOf" srcId="{951469AB-0966-4B98-B5AC-971E7B205C46}" destId="{943DEFE3-9587-45CA-94AB-23C035D63403}" srcOrd="5" destOrd="0" presId="urn:microsoft.com/office/officeart/2005/8/layout/hChevron3"/>
    <dgm:cxn modelId="{DD031074-D6D2-49F3-B316-A0BFBAF92A00}" type="presParOf" srcId="{951469AB-0966-4B98-B5AC-971E7B205C46}" destId="{101B9FEB-4D00-4437-B9A8-6145D17D9D4E}" srcOrd="6" destOrd="0" presId="urn:microsoft.com/office/officeart/2005/8/layout/hChevron3"/>
    <dgm:cxn modelId="{185A9ED5-83FB-4F6E-ADE5-4D4993B761AA}" type="presParOf" srcId="{951469AB-0966-4B98-B5AC-971E7B205C46}" destId="{0367F41A-2BF7-4E32-9363-9F147441D41E}" srcOrd="7" destOrd="0" presId="urn:microsoft.com/office/officeart/2005/8/layout/hChevron3"/>
    <dgm:cxn modelId="{A8EBA82E-990A-41E3-8E19-4C5CECFDDD88}" type="presParOf" srcId="{951469AB-0966-4B98-B5AC-971E7B205C46}" destId="{48C6CCE4-A3E1-4FDD-A478-D3FA6C7FE47E}" srcOrd="8" destOrd="0" presId="urn:microsoft.com/office/officeart/2005/8/layout/hChevron3"/>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41559E-D309-4450-96CA-11294E298205}">
      <dsp:nvSpPr>
        <dsp:cNvPr id="0" name=""/>
        <dsp:cNvSpPr/>
      </dsp:nvSpPr>
      <dsp:spPr>
        <a:xfrm>
          <a:off x="1488" y="0"/>
          <a:ext cx="2902148" cy="304800"/>
        </a:xfrm>
        <a:prstGeom prst="homePlate">
          <a:avLst/>
        </a:prstGeom>
        <a:solidFill>
          <a:srgbClr val="007AC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40005" rIns="20003" bIns="40005" numCol="1" spcCol="1270" anchor="ctr" anchorCtr="0">
          <a:noAutofit/>
        </a:bodyPr>
        <a:lstStyle/>
        <a:p>
          <a:pPr marL="0" lvl="0" indent="0" algn="l" defTabSz="666750">
            <a:lnSpc>
              <a:spcPct val="90000"/>
            </a:lnSpc>
            <a:spcBef>
              <a:spcPct val="0"/>
            </a:spcBef>
            <a:spcAft>
              <a:spcPct val="35000"/>
            </a:spcAft>
            <a:buNone/>
          </a:pPr>
          <a:r>
            <a:rPr lang="en-US" sz="1500" kern="1200" dirty="0"/>
            <a:t>         About the Brand</a:t>
          </a:r>
        </a:p>
      </dsp:txBody>
      <dsp:txXfrm>
        <a:off x="1488" y="0"/>
        <a:ext cx="2825948" cy="304800"/>
      </dsp:txXfrm>
    </dsp:sp>
    <dsp:sp modelId="{60499033-63E7-429B-AAC0-848B0DBE6555}">
      <dsp:nvSpPr>
        <dsp:cNvPr id="0" name=""/>
        <dsp:cNvSpPr/>
      </dsp:nvSpPr>
      <dsp:spPr>
        <a:xfrm>
          <a:off x="2323207" y="0"/>
          <a:ext cx="2902148" cy="304800"/>
        </a:xfrm>
        <a:prstGeom prst="chevron">
          <a:avLst/>
        </a:prstGeom>
        <a:solidFill>
          <a:srgbClr val="EE3E4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40005" rIns="20003" bIns="40005" numCol="1" spcCol="1270" anchor="ctr" anchorCtr="0">
          <a:noAutofit/>
        </a:bodyPr>
        <a:lstStyle/>
        <a:p>
          <a:pPr marL="0" lvl="0" indent="0" algn="l" defTabSz="666750">
            <a:lnSpc>
              <a:spcPct val="90000"/>
            </a:lnSpc>
            <a:spcBef>
              <a:spcPct val="0"/>
            </a:spcBef>
            <a:spcAft>
              <a:spcPct val="35000"/>
            </a:spcAft>
            <a:buNone/>
          </a:pPr>
          <a:r>
            <a:rPr lang="en-IN" sz="1500" kern="1200" dirty="0"/>
            <a:t>    QSR Market in India</a:t>
          </a:r>
          <a:endParaRPr lang="en-US" sz="1500" kern="1200" dirty="0"/>
        </a:p>
      </dsp:txBody>
      <dsp:txXfrm>
        <a:off x="2475607" y="0"/>
        <a:ext cx="2597348" cy="304800"/>
      </dsp:txXfrm>
    </dsp:sp>
    <dsp:sp modelId="{311E7905-A651-4B55-B295-D1128B506C07}">
      <dsp:nvSpPr>
        <dsp:cNvPr id="0" name=""/>
        <dsp:cNvSpPr/>
      </dsp:nvSpPr>
      <dsp:spPr>
        <a:xfrm>
          <a:off x="4644925" y="0"/>
          <a:ext cx="2902148" cy="304800"/>
        </a:xfrm>
        <a:prstGeom prst="chevron">
          <a:avLst/>
        </a:prstGeom>
        <a:solidFill>
          <a:srgbClr val="EE3E4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40005" rIns="20003" bIns="40005" numCol="1" spcCol="1270" anchor="ctr" anchorCtr="0">
          <a:noAutofit/>
        </a:bodyPr>
        <a:lstStyle/>
        <a:p>
          <a:pPr marL="0" lvl="0" indent="0" algn="l" defTabSz="666750">
            <a:lnSpc>
              <a:spcPct val="90000"/>
            </a:lnSpc>
            <a:spcBef>
              <a:spcPct val="0"/>
            </a:spcBef>
            <a:spcAft>
              <a:spcPct val="35000"/>
            </a:spcAft>
            <a:buNone/>
          </a:pPr>
          <a:r>
            <a:rPr lang="en-IN" sz="1500" kern="1200" dirty="0"/>
            <a:t>  SWOT and TWOS matrix</a:t>
          </a:r>
          <a:endParaRPr lang="en-US" sz="1500" kern="1200" dirty="0"/>
        </a:p>
      </dsp:txBody>
      <dsp:txXfrm>
        <a:off x="4797325" y="0"/>
        <a:ext cx="2597348" cy="304800"/>
      </dsp:txXfrm>
    </dsp:sp>
    <dsp:sp modelId="{101B9FEB-4D00-4437-B9A8-6145D17D9D4E}">
      <dsp:nvSpPr>
        <dsp:cNvPr id="0" name=""/>
        <dsp:cNvSpPr/>
      </dsp:nvSpPr>
      <dsp:spPr>
        <a:xfrm>
          <a:off x="6966644" y="0"/>
          <a:ext cx="2902148" cy="304800"/>
        </a:xfrm>
        <a:prstGeom prst="chevron">
          <a:avLst/>
        </a:prstGeom>
        <a:solidFill>
          <a:srgbClr val="EE3E4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40005" rIns="20003" bIns="40005" numCol="1" spcCol="1270" anchor="ctr" anchorCtr="0">
          <a:noAutofit/>
        </a:bodyPr>
        <a:lstStyle/>
        <a:p>
          <a:pPr marL="0" lvl="0" indent="0" algn="l" defTabSz="666750">
            <a:lnSpc>
              <a:spcPct val="90000"/>
            </a:lnSpc>
            <a:spcBef>
              <a:spcPct val="0"/>
            </a:spcBef>
            <a:spcAft>
              <a:spcPct val="35000"/>
            </a:spcAft>
            <a:buNone/>
          </a:pPr>
          <a:r>
            <a:rPr lang="en-IN" sz="1500" kern="1200" dirty="0"/>
            <a:t>         Strategic Steps</a:t>
          </a:r>
          <a:endParaRPr lang="en-US" sz="1500" kern="1200" dirty="0"/>
        </a:p>
      </dsp:txBody>
      <dsp:txXfrm>
        <a:off x="7119044" y="0"/>
        <a:ext cx="2597348" cy="304800"/>
      </dsp:txXfrm>
    </dsp:sp>
    <dsp:sp modelId="{48C6CCE4-A3E1-4FDD-A478-D3FA6C7FE47E}">
      <dsp:nvSpPr>
        <dsp:cNvPr id="0" name=""/>
        <dsp:cNvSpPr/>
      </dsp:nvSpPr>
      <dsp:spPr>
        <a:xfrm>
          <a:off x="9288363" y="0"/>
          <a:ext cx="2902148" cy="304800"/>
        </a:xfrm>
        <a:prstGeom prst="chevron">
          <a:avLst/>
        </a:prstGeom>
        <a:solidFill>
          <a:srgbClr val="EE3E4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40005" rIns="20003" bIns="40005" numCol="1" spcCol="1270" anchor="ctr" anchorCtr="0">
          <a:noAutofit/>
        </a:bodyPr>
        <a:lstStyle/>
        <a:p>
          <a:pPr marL="0" lvl="0" indent="0" algn="ctr" defTabSz="666750">
            <a:lnSpc>
              <a:spcPct val="90000"/>
            </a:lnSpc>
            <a:spcBef>
              <a:spcPct val="0"/>
            </a:spcBef>
            <a:spcAft>
              <a:spcPct val="35000"/>
            </a:spcAft>
            <a:buNone/>
          </a:pPr>
          <a:r>
            <a:rPr lang="en-IN" sz="1500" kern="1200" dirty="0"/>
            <a:t>Marketing Strategy</a:t>
          </a:r>
          <a:endParaRPr lang="en-US" sz="1500" kern="1200" dirty="0"/>
        </a:p>
      </dsp:txBody>
      <dsp:txXfrm>
        <a:off x="9440763" y="0"/>
        <a:ext cx="2597348" cy="3048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41559E-D309-4450-96CA-11294E298205}">
      <dsp:nvSpPr>
        <dsp:cNvPr id="0" name=""/>
        <dsp:cNvSpPr/>
      </dsp:nvSpPr>
      <dsp:spPr>
        <a:xfrm>
          <a:off x="1488" y="0"/>
          <a:ext cx="2902148" cy="304800"/>
        </a:xfrm>
        <a:prstGeom prst="homePlate">
          <a:avLst/>
        </a:prstGeom>
        <a:solidFill>
          <a:srgbClr val="EE3E4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40005" rIns="20003" bIns="40005" numCol="1" spcCol="1270" anchor="ctr" anchorCtr="0">
          <a:noAutofit/>
        </a:bodyPr>
        <a:lstStyle/>
        <a:p>
          <a:pPr marL="0" lvl="0" indent="0" algn="ctr" defTabSz="666750">
            <a:lnSpc>
              <a:spcPct val="90000"/>
            </a:lnSpc>
            <a:spcBef>
              <a:spcPct val="0"/>
            </a:spcBef>
            <a:spcAft>
              <a:spcPct val="35000"/>
            </a:spcAft>
            <a:buNone/>
          </a:pPr>
          <a:r>
            <a:rPr lang="en-US" sz="1500" kern="1200" dirty="0"/>
            <a:t>About the Brand</a:t>
          </a:r>
        </a:p>
      </dsp:txBody>
      <dsp:txXfrm>
        <a:off x="1488" y="0"/>
        <a:ext cx="2825948" cy="304800"/>
      </dsp:txXfrm>
    </dsp:sp>
    <dsp:sp modelId="{60499033-63E7-429B-AAC0-848B0DBE6555}">
      <dsp:nvSpPr>
        <dsp:cNvPr id="0" name=""/>
        <dsp:cNvSpPr/>
      </dsp:nvSpPr>
      <dsp:spPr>
        <a:xfrm>
          <a:off x="2323207" y="0"/>
          <a:ext cx="2902148" cy="304800"/>
        </a:xfrm>
        <a:prstGeom prst="chevron">
          <a:avLst/>
        </a:prstGeom>
        <a:solidFill>
          <a:srgbClr val="007AC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40005" rIns="20003" bIns="40005" numCol="1" spcCol="1270" anchor="ctr" anchorCtr="0">
          <a:noAutofit/>
        </a:bodyPr>
        <a:lstStyle/>
        <a:p>
          <a:pPr marL="0" lvl="0" indent="0" algn="l" defTabSz="666750">
            <a:lnSpc>
              <a:spcPct val="90000"/>
            </a:lnSpc>
            <a:spcBef>
              <a:spcPct val="0"/>
            </a:spcBef>
            <a:spcAft>
              <a:spcPct val="35000"/>
            </a:spcAft>
            <a:buNone/>
          </a:pPr>
          <a:r>
            <a:rPr lang="en-IN" sz="1500" kern="1200" dirty="0"/>
            <a:t>     QSR Market in India</a:t>
          </a:r>
          <a:endParaRPr lang="en-US" sz="1500" kern="1200" dirty="0"/>
        </a:p>
      </dsp:txBody>
      <dsp:txXfrm>
        <a:off x="2475607" y="0"/>
        <a:ext cx="2597348" cy="304800"/>
      </dsp:txXfrm>
    </dsp:sp>
    <dsp:sp modelId="{311E7905-A651-4B55-B295-D1128B506C07}">
      <dsp:nvSpPr>
        <dsp:cNvPr id="0" name=""/>
        <dsp:cNvSpPr/>
      </dsp:nvSpPr>
      <dsp:spPr>
        <a:xfrm>
          <a:off x="4644925" y="0"/>
          <a:ext cx="2902148" cy="304800"/>
        </a:xfrm>
        <a:prstGeom prst="chevron">
          <a:avLst/>
        </a:prstGeom>
        <a:solidFill>
          <a:srgbClr val="EE3E4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40005" rIns="20003" bIns="40005" numCol="1" spcCol="1270" anchor="ctr" anchorCtr="0">
          <a:noAutofit/>
        </a:bodyPr>
        <a:lstStyle/>
        <a:p>
          <a:pPr marL="0" lvl="0" indent="0" algn="l" defTabSz="666750">
            <a:lnSpc>
              <a:spcPct val="90000"/>
            </a:lnSpc>
            <a:spcBef>
              <a:spcPct val="0"/>
            </a:spcBef>
            <a:spcAft>
              <a:spcPct val="35000"/>
            </a:spcAft>
            <a:buNone/>
          </a:pPr>
          <a:r>
            <a:rPr lang="en-IN" sz="1500" kern="1200" dirty="0"/>
            <a:t>  SWOT and TWOS matrix</a:t>
          </a:r>
          <a:endParaRPr lang="en-US" sz="1500" kern="1200" dirty="0"/>
        </a:p>
      </dsp:txBody>
      <dsp:txXfrm>
        <a:off x="4797325" y="0"/>
        <a:ext cx="2597348" cy="304800"/>
      </dsp:txXfrm>
    </dsp:sp>
    <dsp:sp modelId="{101B9FEB-4D00-4437-B9A8-6145D17D9D4E}">
      <dsp:nvSpPr>
        <dsp:cNvPr id="0" name=""/>
        <dsp:cNvSpPr/>
      </dsp:nvSpPr>
      <dsp:spPr>
        <a:xfrm>
          <a:off x="6966644" y="0"/>
          <a:ext cx="2902148" cy="304800"/>
        </a:xfrm>
        <a:prstGeom prst="chevron">
          <a:avLst/>
        </a:prstGeom>
        <a:solidFill>
          <a:srgbClr val="EE3E4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40005" rIns="20003" bIns="40005" numCol="1" spcCol="1270" anchor="ctr" anchorCtr="0">
          <a:noAutofit/>
        </a:bodyPr>
        <a:lstStyle/>
        <a:p>
          <a:pPr marL="0" lvl="0" indent="0" algn="l" defTabSz="666750">
            <a:lnSpc>
              <a:spcPct val="90000"/>
            </a:lnSpc>
            <a:spcBef>
              <a:spcPct val="0"/>
            </a:spcBef>
            <a:spcAft>
              <a:spcPct val="35000"/>
            </a:spcAft>
            <a:buNone/>
          </a:pPr>
          <a:r>
            <a:rPr lang="en-IN" sz="1500" kern="1200" dirty="0"/>
            <a:t>         Strategic Steps</a:t>
          </a:r>
          <a:endParaRPr lang="en-US" sz="1500" kern="1200" dirty="0"/>
        </a:p>
      </dsp:txBody>
      <dsp:txXfrm>
        <a:off x="7119044" y="0"/>
        <a:ext cx="2597348" cy="304800"/>
      </dsp:txXfrm>
    </dsp:sp>
    <dsp:sp modelId="{48C6CCE4-A3E1-4FDD-A478-D3FA6C7FE47E}">
      <dsp:nvSpPr>
        <dsp:cNvPr id="0" name=""/>
        <dsp:cNvSpPr/>
      </dsp:nvSpPr>
      <dsp:spPr>
        <a:xfrm>
          <a:off x="9288363" y="0"/>
          <a:ext cx="2902148" cy="304800"/>
        </a:xfrm>
        <a:prstGeom prst="chevron">
          <a:avLst/>
        </a:prstGeom>
        <a:solidFill>
          <a:srgbClr val="EE3E4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40005" rIns="20003" bIns="40005" numCol="1" spcCol="1270" anchor="ctr" anchorCtr="0">
          <a:noAutofit/>
        </a:bodyPr>
        <a:lstStyle/>
        <a:p>
          <a:pPr marL="0" lvl="0" indent="0" algn="ctr" defTabSz="666750">
            <a:lnSpc>
              <a:spcPct val="90000"/>
            </a:lnSpc>
            <a:spcBef>
              <a:spcPct val="0"/>
            </a:spcBef>
            <a:spcAft>
              <a:spcPct val="35000"/>
            </a:spcAft>
            <a:buNone/>
          </a:pPr>
          <a:r>
            <a:rPr lang="en-IN" sz="1500" kern="1200" dirty="0"/>
            <a:t>Marketing Strategy</a:t>
          </a:r>
          <a:endParaRPr lang="en-US" sz="1500" kern="1200" dirty="0"/>
        </a:p>
      </dsp:txBody>
      <dsp:txXfrm>
        <a:off x="9440763" y="0"/>
        <a:ext cx="2597348" cy="3048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41559E-D309-4450-96CA-11294E298205}">
      <dsp:nvSpPr>
        <dsp:cNvPr id="0" name=""/>
        <dsp:cNvSpPr/>
      </dsp:nvSpPr>
      <dsp:spPr>
        <a:xfrm>
          <a:off x="1488" y="0"/>
          <a:ext cx="2902148" cy="304800"/>
        </a:xfrm>
        <a:prstGeom prst="homePlate">
          <a:avLst/>
        </a:prstGeom>
        <a:solidFill>
          <a:srgbClr val="EE3E4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40005" rIns="20003" bIns="40005" numCol="1" spcCol="1270" anchor="ctr" anchorCtr="0">
          <a:noAutofit/>
        </a:bodyPr>
        <a:lstStyle/>
        <a:p>
          <a:pPr marL="0" lvl="0" indent="0" algn="ctr" defTabSz="666750">
            <a:lnSpc>
              <a:spcPct val="90000"/>
            </a:lnSpc>
            <a:spcBef>
              <a:spcPct val="0"/>
            </a:spcBef>
            <a:spcAft>
              <a:spcPct val="35000"/>
            </a:spcAft>
            <a:buNone/>
          </a:pPr>
          <a:r>
            <a:rPr lang="en-US" sz="1500" kern="1200" dirty="0"/>
            <a:t>About the Brand</a:t>
          </a:r>
        </a:p>
      </dsp:txBody>
      <dsp:txXfrm>
        <a:off x="1488" y="0"/>
        <a:ext cx="2825948" cy="304800"/>
      </dsp:txXfrm>
    </dsp:sp>
    <dsp:sp modelId="{60499033-63E7-429B-AAC0-848B0DBE6555}">
      <dsp:nvSpPr>
        <dsp:cNvPr id="0" name=""/>
        <dsp:cNvSpPr/>
      </dsp:nvSpPr>
      <dsp:spPr>
        <a:xfrm>
          <a:off x="2323207" y="0"/>
          <a:ext cx="2902148" cy="304800"/>
        </a:xfrm>
        <a:prstGeom prst="chevron">
          <a:avLst/>
        </a:prstGeom>
        <a:solidFill>
          <a:srgbClr val="EE3E4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40005" rIns="20003" bIns="40005" numCol="1" spcCol="1270" anchor="ctr" anchorCtr="0">
          <a:noAutofit/>
        </a:bodyPr>
        <a:lstStyle/>
        <a:p>
          <a:pPr marL="0" lvl="0" indent="0" algn="l" defTabSz="666750">
            <a:lnSpc>
              <a:spcPct val="90000"/>
            </a:lnSpc>
            <a:spcBef>
              <a:spcPct val="0"/>
            </a:spcBef>
            <a:spcAft>
              <a:spcPct val="35000"/>
            </a:spcAft>
            <a:buNone/>
          </a:pPr>
          <a:r>
            <a:rPr lang="en-IN" sz="1500" kern="1200" dirty="0"/>
            <a:t>     QSR Market in India</a:t>
          </a:r>
          <a:endParaRPr lang="en-US" sz="1500" kern="1200" dirty="0"/>
        </a:p>
      </dsp:txBody>
      <dsp:txXfrm>
        <a:off x="2475607" y="0"/>
        <a:ext cx="2597348" cy="304800"/>
      </dsp:txXfrm>
    </dsp:sp>
    <dsp:sp modelId="{311E7905-A651-4B55-B295-D1128B506C07}">
      <dsp:nvSpPr>
        <dsp:cNvPr id="0" name=""/>
        <dsp:cNvSpPr/>
      </dsp:nvSpPr>
      <dsp:spPr>
        <a:xfrm>
          <a:off x="4644925" y="0"/>
          <a:ext cx="2902148" cy="304800"/>
        </a:xfrm>
        <a:prstGeom prst="chevron">
          <a:avLst/>
        </a:prstGeom>
        <a:solidFill>
          <a:srgbClr val="007AC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40005" rIns="20003" bIns="40005" numCol="1" spcCol="1270" anchor="ctr" anchorCtr="0">
          <a:noAutofit/>
        </a:bodyPr>
        <a:lstStyle/>
        <a:p>
          <a:pPr marL="0" lvl="0" indent="0" algn="l" defTabSz="666750">
            <a:lnSpc>
              <a:spcPct val="90000"/>
            </a:lnSpc>
            <a:spcBef>
              <a:spcPct val="0"/>
            </a:spcBef>
            <a:spcAft>
              <a:spcPct val="35000"/>
            </a:spcAft>
            <a:buNone/>
          </a:pPr>
          <a:r>
            <a:rPr lang="en-IN" sz="1500" kern="1200" dirty="0"/>
            <a:t> SWOT and TWOS matrix</a:t>
          </a:r>
          <a:endParaRPr lang="en-US" sz="1500" kern="1200" dirty="0"/>
        </a:p>
      </dsp:txBody>
      <dsp:txXfrm>
        <a:off x="4797325" y="0"/>
        <a:ext cx="2597348" cy="304800"/>
      </dsp:txXfrm>
    </dsp:sp>
    <dsp:sp modelId="{101B9FEB-4D00-4437-B9A8-6145D17D9D4E}">
      <dsp:nvSpPr>
        <dsp:cNvPr id="0" name=""/>
        <dsp:cNvSpPr/>
      </dsp:nvSpPr>
      <dsp:spPr>
        <a:xfrm>
          <a:off x="6966644" y="0"/>
          <a:ext cx="2902148" cy="304800"/>
        </a:xfrm>
        <a:prstGeom prst="chevron">
          <a:avLst/>
        </a:prstGeom>
        <a:solidFill>
          <a:srgbClr val="EE3E4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40005" rIns="20003" bIns="40005" numCol="1" spcCol="1270" anchor="ctr" anchorCtr="0">
          <a:noAutofit/>
        </a:bodyPr>
        <a:lstStyle/>
        <a:p>
          <a:pPr marL="0" lvl="0" indent="0" algn="l" defTabSz="666750">
            <a:lnSpc>
              <a:spcPct val="90000"/>
            </a:lnSpc>
            <a:spcBef>
              <a:spcPct val="0"/>
            </a:spcBef>
            <a:spcAft>
              <a:spcPct val="35000"/>
            </a:spcAft>
            <a:buNone/>
          </a:pPr>
          <a:r>
            <a:rPr lang="en-IN" sz="1500" kern="1200" dirty="0"/>
            <a:t>         Strategic Steps</a:t>
          </a:r>
          <a:endParaRPr lang="en-US" sz="1500" kern="1200" dirty="0"/>
        </a:p>
      </dsp:txBody>
      <dsp:txXfrm>
        <a:off x="7119044" y="0"/>
        <a:ext cx="2597348" cy="304800"/>
      </dsp:txXfrm>
    </dsp:sp>
    <dsp:sp modelId="{48C6CCE4-A3E1-4FDD-A478-D3FA6C7FE47E}">
      <dsp:nvSpPr>
        <dsp:cNvPr id="0" name=""/>
        <dsp:cNvSpPr/>
      </dsp:nvSpPr>
      <dsp:spPr>
        <a:xfrm>
          <a:off x="9288363" y="0"/>
          <a:ext cx="2902148" cy="304800"/>
        </a:xfrm>
        <a:prstGeom prst="chevron">
          <a:avLst/>
        </a:prstGeom>
        <a:solidFill>
          <a:srgbClr val="EE3E4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40005" rIns="20003" bIns="40005" numCol="1" spcCol="1270" anchor="ctr" anchorCtr="0">
          <a:noAutofit/>
        </a:bodyPr>
        <a:lstStyle/>
        <a:p>
          <a:pPr marL="0" lvl="0" indent="0" algn="ctr" defTabSz="666750">
            <a:lnSpc>
              <a:spcPct val="90000"/>
            </a:lnSpc>
            <a:spcBef>
              <a:spcPct val="0"/>
            </a:spcBef>
            <a:spcAft>
              <a:spcPct val="35000"/>
            </a:spcAft>
            <a:buNone/>
          </a:pPr>
          <a:r>
            <a:rPr lang="en-IN" sz="1500" kern="1200" dirty="0"/>
            <a:t>Marketing Strategy</a:t>
          </a:r>
          <a:endParaRPr lang="en-US" sz="1500" kern="1200" dirty="0"/>
        </a:p>
      </dsp:txBody>
      <dsp:txXfrm>
        <a:off x="9440763" y="0"/>
        <a:ext cx="2597348" cy="3048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41559E-D309-4450-96CA-11294E298205}">
      <dsp:nvSpPr>
        <dsp:cNvPr id="0" name=""/>
        <dsp:cNvSpPr/>
      </dsp:nvSpPr>
      <dsp:spPr>
        <a:xfrm>
          <a:off x="1488" y="0"/>
          <a:ext cx="2902148" cy="304800"/>
        </a:xfrm>
        <a:prstGeom prst="homePlate">
          <a:avLst/>
        </a:prstGeom>
        <a:solidFill>
          <a:srgbClr val="EE3E4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40005" rIns="20003" bIns="40005" numCol="1" spcCol="1270" anchor="ctr" anchorCtr="0">
          <a:noAutofit/>
        </a:bodyPr>
        <a:lstStyle/>
        <a:p>
          <a:pPr marL="0" lvl="0" indent="0" algn="ctr" defTabSz="666750">
            <a:lnSpc>
              <a:spcPct val="90000"/>
            </a:lnSpc>
            <a:spcBef>
              <a:spcPct val="0"/>
            </a:spcBef>
            <a:spcAft>
              <a:spcPct val="35000"/>
            </a:spcAft>
            <a:buNone/>
          </a:pPr>
          <a:r>
            <a:rPr lang="en-US" sz="1500" kern="1200" dirty="0"/>
            <a:t>About the Brand</a:t>
          </a:r>
        </a:p>
      </dsp:txBody>
      <dsp:txXfrm>
        <a:off x="1488" y="0"/>
        <a:ext cx="2825948" cy="304800"/>
      </dsp:txXfrm>
    </dsp:sp>
    <dsp:sp modelId="{60499033-63E7-429B-AAC0-848B0DBE6555}">
      <dsp:nvSpPr>
        <dsp:cNvPr id="0" name=""/>
        <dsp:cNvSpPr/>
      </dsp:nvSpPr>
      <dsp:spPr>
        <a:xfrm>
          <a:off x="2323207" y="0"/>
          <a:ext cx="2902148" cy="304800"/>
        </a:xfrm>
        <a:prstGeom prst="chevron">
          <a:avLst/>
        </a:prstGeom>
        <a:solidFill>
          <a:srgbClr val="EE3E4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40005" rIns="20003" bIns="40005" numCol="1" spcCol="1270" anchor="ctr" anchorCtr="0">
          <a:noAutofit/>
        </a:bodyPr>
        <a:lstStyle/>
        <a:p>
          <a:pPr marL="0" lvl="0" indent="0" algn="l" defTabSz="666750">
            <a:lnSpc>
              <a:spcPct val="90000"/>
            </a:lnSpc>
            <a:spcBef>
              <a:spcPct val="0"/>
            </a:spcBef>
            <a:spcAft>
              <a:spcPct val="35000"/>
            </a:spcAft>
            <a:buNone/>
          </a:pPr>
          <a:r>
            <a:rPr lang="en-IN" sz="1500" kern="1200" dirty="0"/>
            <a:t>     QSR Market in India</a:t>
          </a:r>
          <a:endParaRPr lang="en-US" sz="1500" kern="1200" dirty="0"/>
        </a:p>
      </dsp:txBody>
      <dsp:txXfrm>
        <a:off x="2475607" y="0"/>
        <a:ext cx="2597348" cy="304800"/>
      </dsp:txXfrm>
    </dsp:sp>
    <dsp:sp modelId="{311E7905-A651-4B55-B295-D1128B506C07}">
      <dsp:nvSpPr>
        <dsp:cNvPr id="0" name=""/>
        <dsp:cNvSpPr/>
      </dsp:nvSpPr>
      <dsp:spPr>
        <a:xfrm>
          <a:off x="4644925" y="0"/>
          <a:ext cx="2902148" cy="304800"/>
        </a:xfrm>
        <a:prstGeom prst="chevron">
          <a:avLst/>
        </a:prstGeom>
        <a:solidFill>
          <a:srgbClr val="EE3E4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40005" rIns="20003" bIns="40005" numCol="1" spcCol="1270" anchor="ctr" anchorCtr="0">
          <a:noAutofit/>
        </a:bodyPr>
        <a:lstStyle/>
        <a:p>
          <a:pPr marL="0" lvl="0" indent="0" algn="l" defTabSz="666750">
            <a:lnSpc>
              <a:spcPct val="90000"/>
            </a:lnSpc>
            <a:spcBef>
              <a:spcPct val="0"/>
            </a:spcBef>
            <a:spcAft>
              <a:spcPct val="35000"/>
            </a:spcAft>
            <a:buNone/>
          </a:pPr>
          <a:r>
            <a:rPr lang="en-IN" sz="1500" kern="1200" dirty="0"/>
            <a:t> SWOT and TWOS matrix</a:t>
          </a:r>
          <a:endParaRPr lang="en-US" sz="1500" kern="1200" dirty="0"/>
        </a:p>
      </dsp:txBody>
      <dsp:txXfrm>
        <a:off x="4797325" y="0"/>
        <a:ext cx="2597348" cy="304800"/>
      </dsp:txXfrm>
    </dsp:sp>
    <dsp:sp modelId="{101B9FEB-4D00-4437-B9A8-6145D17D9D4E}">
      <dsp:nvSpPr>
        <dsp:cNvPr id="0" name=""/>
        <dsp:cNvSpPr/>
      </dsp:nvSpPr>
      <dsp:spPr>
        <a:xfrm>
          <a:off x="6966644" y="0"/>
          <a:ext cx="2902148" cy="304800"/>
        </a:xfrm>
        <a:prstGeom prst="chevron">
          <a:avLst/>
        </a:prstGeom>
        <a:solidFill>
          <a:srgbClr val="007AC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40005" rIns="20003" bIns="40005" numCol="1" spcCol="1270" anchor="ctr" anchorCtr="0">
          <a:noAutofit/>
        </a:bodyPr>
        <a:lstStyle/>
        <a:p>
          <a:pPr marL="0" lvl="0" indent="0" algn="l" defTabSz="666750">
            <a:lnSpc>
              <a:spcPct val="90000"/>
            </a:lnSpc>
            <a:spcBef>
              <a:spcPct val="0"/>
            </a:spcBef>
            <a:spcAft>
              <a:spcPct val="35000"/>
            </a:spcAft>
            <a:buNone/>
          </a:pPr>
          <a:r>
            <a:rPr lang="en-IN" sz="1500" kern="1200" dirty="0"/>
            <a:t>         Strategic Steps</a:t>
          </a:r>
          <a:endParaRPr lang="en-US" sz="1500" kern="1200" dirty="0"/>
        </a:p>
      </dsp:txBody>
      <dsp:txXfrm>
        <a:off x="7119044" y="0"/>
        <a:ext cx="2597348" cy="304800"/>
      </dsp:txXfrm>
    </dsp:sp>
    <dsp:sp modelId="{48C6CCE4-A3E1-4FDD-A478-D3FA6C7FE47E}">
      <dsp:nvSpPr>
        <dsp:cNvPr id="0" name=""/>
        <dsp:cNvSpPr/>
      </dsp:nvSpPr>
      <dsp:spPr>
        <a:xfrm>
          <a:off x="9288363" y="0"/>
          <a:ext cx="2902148" cy="304800"/>
        </a:xfrm>
        <a:prstGeom prst="chevron">
          <a:avLst/>
        </a:prstGeom>
        <a:solidFill>
          <a:srgbClr val="EE3E4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40005" rIns="20003" bIns="40005" numCol="1" spcCol="1270" anchor="ctr" anchorCtr="0">
          <a:noAutofit/>
        </a:bodyPr>
        <a:lstStyle/>
        <a:p>
          <a:pPr marL="0" lvl="0" indent="0" algn="ctr" defTabSz="666750">
            <a:lnSpc>
              <a:spcPct val="90000"/>
            </a:lnSpc>
            <a:spcBef>
              <a:spcPct val="0"/>
            </a:spcBef>
            <a:spcAft>
              <a:spcPct val="35000"/>
            </a:spcAft>
            <a:buNone/>
          </a:pPr>
          <a:r>
            <a:rPr lang="en-IN" sz="1500" kern="1200" dirty="0"/>
            <a:t>Marketing Strategy</a:t>
          </a:r>
          <a:endParaRPr lang="en-US" sz="1500" kern="1200" dirty="0"/>
        </a:p>
      </dsp:txBody>
      <dsp:txXfrm>
        <a:off x="9440763" y="0"/>
        <a:ext cx="2597348" cy="30480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41559E-D309-4450-96CA-11294E298205}">
      <dsp:nvSpPr>
        <dsp:cNvPr id="0" name=""/>
        <dsp:cNvSpPr/>
      </dsp:nvSpPr>
      <dsp:spPr>
        <a:xfrm>
          <a:off x="1488" y="0"/>
          <a:ext cx="2902148" cy="304800"/>
        </a:xfrm>
        <a:prstGeom prst="homePlate">
          <a:avLst/>
        </a:prstGeom>
        <a:solidFill>
          <a:srgbClr val="EE3E4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40005" rIns="20003" bIns="40005" numCol="1" spcCol="1270" anchor="ctr" anchorCtr="0">
          <a:noAutofit/>
        </a:bodyPr>
        <a:lstStyle/>
        <a:p>
          <a:pPr marL="0" lvl="0" indent="0" algn="ctr" defTabSz="666750">
            <a:lnSpc>
              <a:spcPct val="90000"/>
            </a:lnSpc>
            <a:spcBef>
              <a:spcPct val="0"/>
            </a:spcBef>
            <a:spcAft>
              <a:spcPct val="35000"/>
            </a:spcAft>
            <a:buNone/>
          </a:pPr>
          <a:r>
            <a:rPr lang="en-US" sz="1500" kern="1200" dirty="0"/>
            <a:t>About the Brand</a:t>
          </a:r>
        </a:p>
      </dsp:txBody>
      <dsp:txXfrm>
        <a:off x="1488" y="0"/>
        <a:ext cx="2825948" cy="304800"/>
      </dsp:txXfrm>
    </dsp:sp>
    <dsp:sp modelId="{60499033-63E7-429B-AAC0-848B0DBE6555}">
      <dsp:nvSpPr>
        <dsp:cNvPr id="0" name=""/>
        <dsp:cNvSpPr/>
      </dsp:nvSpPr>
      <dsp:spPr>
        <a:xfrm>
          <a:off x="2323207" y="0"/>
          <a:ext cx="2902148" cy="304800"/>
        </a:xfrm>
        <a:prstGeom prst="chevron">
          <a:avLst/>
        </a:prstGeom>
        <a:solidFill>
          <a:srgbClr val="EE3E4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40005" rIns="20003" bIns="40005" numCol="1" spcCol="1270" anchor="ctr" anchorCtr="0">
          <a:noAutofit/>
        </a:bodyPr>
        <a:lstStyle/>
        <a:p>
          <a:pPr marL="0" lvl="0" indent="0" algn="l" defTabSz="666750">
            <a:lnSpc>
              <a:spcPct val="90000"/>
            </a:lnSpc>
            <a:spcBef>
              <a:spcPct val="0"/>
            </a:spcBef>
            <a:spcAft>
              <a:spcPct val="35000"/>
            </a:spcAft>
            <a:buNone/>
          </a:pPr>
          <a:r>
            <a:rPr lang="en-IN" sz="1500" kern="1200" dirty="0"/>
            <a:t>     QSR Market in India</a:t>
          </a:r>
          <a:endParaRPr lang="en-US" sz="1500" kern="1200" dirty="0"/>
        </a:p>
      </dsp:txBody>
      <dsp:txXfrm>
        <a:off x="2475607" y="0"/>
        <a:ext cx="2597348" cy="304800"/>
      </dsp:txXfrm>
    </dsp:sp>
    <dsp:sp modelId="{311E7905-A651-4B55-B295-D1128B506C07}">
      <dsp:nvSpPr>
        <dsp:cNvPr id="0" name=""/>
        <dsp:cNvSpPr/>
      </dsp:nvSpPr>
      <dsp:spPr>
        <a:xfrm>
          <a:off x="4644925" y="0"/>
          <a:ext cx="2902148" cy="304800"/>
        </a:xfrm>
        <a:prstGeom prst="chevron">
          <a:avLst/>
        </a:prstGeom>
        <a:solidFill>
          <a:srgbClr val="EE3E4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40005" rIns="20003" bIns="40005" numCol="1" spcCol="1270" anchor="ctr" anchorCtr="0">
          <a:noAutofit/>
        </a:bodyPr>
        <a:lstStyle/>
        <a:p>
          <a:pPr marL="0" lvl="0" indent="0" algn="l" defTabSz="666750">
            <a:lnSpc>
              <a:spcPct val="90000"/>
            </a:lnSpc>
            <a:spcBef>
              <a:spcPct val="0"/>
            </a:spcBef>
            <a:spcAft>
              <a:spcPct val="35000"/>
            </a:spcAft>
            <a:buNone/>
          </a:pPr>
          <a:r>
            <a:rPr lang="en-IN" sz="1500" kern="1200" dirty="0"/>
            <a:t> SWOT and TWOS matrix</a:t>
          </a:r>
          <a:endParaRPr lang="en-US" sz="1500" kern="1200" dirty="0"/>
        </a:p>
      </dsp:txBody>
      <dsp:txXfrm>
        <a:off x="4797325" y="0"/>
        <a:ext cx="2597348" cy="304800"/>
      </dsp:txXfrm>
    </dsp:sp>
    <dsp:sp modelId="{101B9FEB-4D00-4437-B9A8-6145D17D9D4E}">
      <dsp:nvSpPr>
        <dsp:cNvPr id="0" name=""/>
        <dsp:cNvSpPr/>
      </dsp:nvSpPr>
      <dsp:spPr>
        <a:xfrm>
          <a:off x="6966644" y="0"/>
          <a:ext cx="2902148" cy="304800"/>
        </a:xfrm>
        <a:prstGeom prst="chevron">
          <a:avLst/>
        </a:prstGeom>
        <a:solidFill>
          <a:srgbClr val="EE3E4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40005" rIns="20003" bIns="40005" numCol="1" spcCol="1270" anchor="ctr" anchorCtr="0">
          <a:noAutofit/>
        </a:bodyPr>
        <a:lstStyle/>
        <a:p>
          <a:pPr marL="0" lvl="0" indent="0" algn="l" defTabSz="666750">
            <a:lnSpc>
              <a:spcPct val="90000"/>
            </a:lnSpc>
            <a:spcBef>
              <a:spcPct val="0"/>
            </a:spcBef>
            <a:spcAft>
              <a:spcPct val="35000"/>
            </a:spcAft>
            <a:buNone/>
          </a:pPr>
          <a:r>
            <a:rPr lang="en-IN" sz="1500" kern="1200" dirty="0"/>
            <a:t>         Strategic steps</a:t>
          </a:r>
          <a:endParaRPr lang="en-US" sz="1500" kern="1200" dirty="0"/>
        </a:p>
      </dsp:txBody>
      <dsp:txXfrm>
        <a:off x="7119044" y="0"/>
        <a:ext cx="2597348" cy="304800"/>
      </dsp:txXfrm>
    </dsp:sp>
    <dsp:sp modelId="{48C6CCE4-A3E1-4FDD-A478-D3FA6C7FE47E}">
      <dsp:nvSpPr>
        <dsp:cNvPr id="0" name=""/>
        <dsp:cNvSpPr/>
      </dsp:nvSpPr>
      <dsp:spPr>
        <a:xfrm>
          <a:off x="9288363" y="0"/>
          <a:ext cx="2902148" cy="304800"/>
        </a:xfrm>
        <a:prstGeom prst="chevron">
          <a:avLst/>
        </a:prstGeom>
        <a:solidFill>
          <a:srgbClr val="007AC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40005" rIns="20003" bIns="40005" numCol="1" spcCol="1270" anchor="ctr" anchorCtr="0">
          <a:noAutofit/>
        </a:bodyPr>
        <a:lstStyle/>
        <a:p>
          <a:pPr marL="0" lvl="0" indent="0" algn="ctr" defTabSz="666750">
            <a:lnSpc>
              <a:spcPct val="90000"/>
            </a:lnSpc>
            <a:spcBef>
              <a:spcPct val="0"/>
            </a:spcBef>
            <a:spcAft>
              <a:spcPct val="35000"/>
            </a:spcAft>
            <a:buNone/>
          </a:pPr>
          <a:r>
            <a:rPr lang="en-IN" sz="1500" kern="1200" dirty="0"/>
            <a:t>Marketing Strategy</a:t>
          </a:r>
          <a:endParaRPr lang="en-US" sz="1500" kern="1200" dirty="0"/>
        </a:p>
      </dsp:txBody>
      <dsp:txXfrm>
        <a:off x="9440763" y="0"/>
        <a:ext cx="2597348" cy="304800"/>
      </dsp:txXfrm>
    </dsp:sp>
  </dsp:spTree>
</dsp:drawing>
</file>

<file path=ppt/diagrams/layout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5.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30BE9-5BF7-CF23-130A-7D5E488D337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515CDE4-0715-8CDD-4CE2-DD8D1572AFE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0F345E9-0C7B-8334-06AE-E90C5CC4C9A1}"/>
              </a:ext>
            </a:extLst>
          </p:cNvPr>
          <p:cNvSpPr>
            <a:spLocks noGrp="1"/>
          </p:cNvSpPr>
          <p:nvPr>
            <p:ph type="dt" sz="half" idx="10"/>
          </p:nvPr>
        </p:nvSpPr>
        <p:spPr/>
        <p:txBody>
          <a:bodyPr/>
          <a:lstStyle/>
          <a:p>
            <a:fld id="{AB3B216C-C0DD-4DA7-A1BE-5DE126D1DD9E}" type="datetimeFigureOut">
              <a:rPr lang="en-US" smtClean="0"/>
              <a:t>11/17/2022</a:t>
            </a:fld>
            <a:endParaRPr lang="en-US"/>
          </a:p>
        </p:txBody>
      </p:sp>
      <p:sp>
        <p:nvSpPr>
          <p:cNvPr id="5" name="Footer Placeholder 4">
            <a:extLst>
              <a:ext uri="{FF2B5EF4-FFF2-40B4-BE49-F238E27FC236}">
                <a16:creationId xmlns:a16="http://schemas.microsoft.com/office/drawing/2014/main" id="{308AA93E-E91C-C834-98FC-4464883A5B7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B9B1949-9D3C-F34F-5D4F-C709F046DBD0}"/>
              </a:ext>
            </a:extLst>
          </p:cNvPr>
          <p:cNvSpPr>
            <a:spLocks noGrp="1"/>
          </p:cNvSpPr>
          <p:nvPr>
            <p:ph type="sldNum" sz="quarter" idx="12"/>
          </p:nvPr>
        </p:nvSpPr>
        <p:spPr/>
        <p:txBody>
          <a:bodyPr/>
          <a:lstStyle/>
          <a:p>
            <a:fld id="{1966375A-D20E-452E-B1E3-17C51FC2EBCC}" type="slidenum">
              <a:rPr lang="en-US" smtClean="0"/>
              <a:t>‹#›</a:t>
            </a:fld>
            <a:endParaRPr lang="en-US"/>
          </a:p>
        </p:txBody>
      </p:sp>
    </p:spTree>
    <p:extLst>
      <p:ext uri="{BB962C8B-B14F-4D97-AF65-F5344CB8AC3E}">
        <p14:creationId xmlns:p14="http://schemas.microsoft.com/office/powerpoint/2010/main" val="26822401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D406EF-897C-2454-98A1-8DD48E5A7BB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27564CD-D3A4-6342-0CAF-F8D970FF654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F8C8AB5-4FBE-B026-340C-F8CBA8A9F3CC}"/>
              </a:ext>
            </a:extLst>
          </p:cNvPr>
          <p:cNvSpPr>
            <a:spLocks noGrp="1"/>
          </p:cNvSpPr>
          <p:nvPr>
            <p:ph type="dt" sz="half" idx="10"/>
          </p:nvPr>
        </p:nvSpPr>
        <p:spPr/>
        <p:txBody>
          <a:bodyPr/>
          <a:lstStyle/>
          <a:p>
            <a:fld id="{AB3B216C-C0DD-4DA7-A1BE-5DE126D1DD9E}" type="datetimeFigureOut">
              <a:rPr lang="en-US" smtClean="0"/>
              <a:t>11/17/2022</a:t>
            </a:fld>
            <a:endParaRPr lang="en-US"/>
          </a:p>
        </p:txBody>
      </p:sp>
      <p:sp>
        <p:nvSpPr>
          <p:cNvPr id="5" name="Footer Placeholder 4">
            <a:extLst>
              <a:ext uri="{FF2B5EF4-FFF2-40B4-BE49-F238E27FC236}">
                <a16:creationId xmlns:a16="http://schemas.microsoft.com/office/drawing/2014/main" id="{2336B147-EFAD-72BB-DC30-654C9AA919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EFD98E7-D468-3933-08B3-320689C4F78A}"/>
              </a:ext>
            </a:extLst>
          </p:cNvPr>
          <p:cNvSpPr>
            <a:spLocks noGrp="1"/>
          </p:cNvSpPr>
          <p:nvPr>
            <p:ph type="sldNum" sz="quarter" idx="12"/>
          </p:nvPr>
        </p:nvSpPr>
        <p:spPr/>
        <p:txBody>
          <a:bodyPr/>
          <a:lstStyle/>
          <a:p>
            <a:fld id="{1966375A-D20E-452E-B1E3-17C51FC2EBCC}" type="slidenum">
              <a:rPr lang="en-US" smtClean="0"/>
              <a:t>‹#›</a:t>
            </a:fld>
            <a:endParaRPr lang="en-US"/>
          </a:p>
        </p:txBody>
      </p:sp>
    </p:spTree>
    <p:extLst>
      <p:ext uri="{BB962C8B-B14F-4D97-AF65-F5344CB8AC3E}">
        <p14:creationId xmlns:p14="http://schemas.microsoft.com/office/powerpoint/2010/main" val="42542058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B3A48AD-BBEC-CBA3-893C-08A85BCAC3C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74CD94F-69FB-D7FA-FA46-2176B56C78A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3679995-4CE1-6565-D1F7-EC7D86F0124C}"/>
              </a:ext>
            </a:extLst>
          </p:cNvPr>
          <p:cNvSpPr>
            <a:spLocks noGrp="1"/>
          </p:cNvSpPr>
          <p:nvPr>
            <p:ph type="dt" sz="half" idx="10"/>
          </p:nvPr>
        </p:nvSpPr>
        <p:spPr/>
        <p:txBody>
          <a:bodyPr/>
          <a:lstStyle/>
          <a:p>
            <a:fld id="{AB3B216C-C0DD-4DA7-A1BE-5DE126D1DD9E}" type="datetimeFigureOut">
              <a:rPr lang="en-US" smtClean="0"/>
              <a:t>11/17/2022</a:t>
            </a:fld>
            <a:endParaRPr lang="en-US"/>
          </a:p>
        </p:txBody>
      </p:sp>
      <p:sp>
        <p:nvSpPr>
          <p:cNvPr id="5" name="Footer Placeholder 4">
            <a:extLst>
              <a:ext uri="{FF2B5EF4-FFF2-40B4-BE49-F238E27FC236}">
                <a16:creationId xmlns:a16="http://schemas.microsoft.com/office/drawing/2014/main" id="{4396208C-ED1F-8D91-89A3-18C34D2D6E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4EAD81A-152F-1069-0668-FAF24E529887}"/>
              </a:ext>
            </a:extLst>
          </p:cNvPr>
          <p:cNvSpPr>
            <a:spLocks noGrp="1"/>
          </p:cNvSpPr>
          <p:nvPr>
            <p:ph type="sldNum" sz="quarter" idx="12"/>
          </p:nvPr>
        </p:nvSpPr>
        <p:spPr/>
        <p:txBody>
          <a:bodyPr/>
          <a:lstStyle/>
          <a:p>
            <a:fld id="{1966375A-D20E-452E-B1E3-17C51FC2EBCC}" type="slidenum">
              <a:rPr lang="en-US" smtClean="0"/>
              <a:t>‹#›</a:t>
            </a:fld>
            <a:endParaRPr lang="en-US"/>
          </a:p>
        </p:txBody>
      </p:sp>
    </p:spTree>
    <p:extLst>
      <p:ext uri="{BB962C8B-B14F-4D97-AF65-F5344CB8AC3E}">
        <p14:creationId xmlns:p14="http://schemas.microsoft.com/office/powerpoint/2010/main" val="29045764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FE3592-5596-C3BF-333F-A0B305D4C86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23C713A-D8FC-3464-0D78-AE52BEB5912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81470B1-C29F-EB3D-EC99-C41632C7AC46}"/>
              </a:ext>
            </a:extLst>
          </p:cNvPr>
          <p:cNvSpPr>
            <a:spLocks noGrp="1"/>
          </p:cNvSpPr>
          <p:nvPr>
            <p:ph type="dt" sz="half" idx="10"/>
          </p:nvPr>
        </p:nvSpPr>
        <p:spPr/>
        <p:txBody>
          <a:bodyPr/>
          <a:lstStyle/>
          <a:p>
            <a:fld id="{AB3B216C-C0DD-4DA7-A1BE-5DE126D1DD9E}" type="datetimeFigureOut">
              <a:rPr lang="en-US" smtClean="0"/>
              <a:t>11/17/2022</a:t>
            </a:fld>
            <a:endParaRPr lang="en-US"/>
          </a:p>
        </p:txBody>
      </p:sp>
      <p:sp>
        <p:nvSpPr>
          <p:cNvPr id="5" name="Footer Placeholder 4">
            <a:extLst>
              <a:ext uri="{FF2B5EF4-FFF2-40B4-BE49-F238E27FC236}">
                <a16:creationId xmlns:a16="http://schemas.microsoft.com/office/drawing/2014/main" id="{D9DB23CB-C7C8-9C32-92F0-F8D6223F5F1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CC124E7-B853-AA5D-C011-74EAE06A13F3}"/>
              </a:ext>
            </a:extLst>
          </p:cNvPr>
          <p:cNvSpPr>
            <a:spLocks noGrp="1"/>
          </p:cNvSpPr>
          <p:nvPr>
            <p:ph type="sldNum" sz="quarter" idx="12"/>
          </p:nvPr>
        </p:nvSpPr>
        <p:spPr/>
        <p:txBody>
          <a:bodyPr/>
          <a:lstStyle/>
          <a:p>
            <a:fld id="{1966375A-D20E-452E-B1E3-17C51FC2EBCC}" type="slidenum">
              <a:rPr lang="en-US" smtClean="0"/>
              <a:t>‹#›</a:t>
            </a:fld>
            <a:endParaRPr lang="en-US"/>
          </a:p>
        </p:txBody>
      </p:sp>
    </p:spTree>
    <p:extLst>
      <p:ext uri="{BB962C8B-B14F-4D97-AF65-F5344CB8AC3E}">
        <p14:creationId xmlns:p14="http://schemas.microsoft.com/office/powerpoint/2010/main" val="16895625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571413-B3EB-8BDD-354B-4085A039E1B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A463C2D-5B09-2143-04E1-26B5E9DDA8D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531C4E1-1525-073E-AB79-EC417FAB0358}"/>
              </a:ext>
            </a:extLst>
          </p:cNvPr>
          <p:cNvSpPr>
            <a:spLocks noGrp="1"/>
          </p:cNvSpPr>
          <p:nvPr>
            <p:ph type="dt" sz="half" idx="10"/>
          </p:nvPr>
        </p:nvSpPr>
        <p:spPr/>
        <p:txBody>
          <a:bodyPr/>
          <a:lstStyle/>
          <a:p>
            <a:fld id="{AB3B216C-C0DD-4DA7-A1BE-5DE126D1DD9E}" type="datetimeFigureOut">
              <a:rPr lang="en-US" smtClean="0"/>
              <a:t>11/17/2022</a:t>
            </a:fld>
            <a:endParaRPr lang="en-US"/>
          </a:p>
        </p:txBody>
      </p:sp>
      <p:sp>
        <p:nvSpPr>
          <p:cNvPr id="5" name="Footer Placeholder 4">
            <a:extLst>
              <a:ext uri="{FF2B5EF4-FFF2-40B4-BE49-F238E27FC236}">
                <a16:creationId xmlns:a16="http://schemas.microsoft.com/office/drawing/2014/main" id="{F641CD96-F6B5-8285-1F2B-4CBF26E861E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E184905-F2DA-DF65-DF14-EC2E51E6260C}"/>
              </a:ext>
            </a:extLst>
          </p:cNvPr>
          <p:cNvSpPr>
            <a:spLocks noGrp="1"/>
          </p:cNvSpPr>
          <p:nvPr>
            <p:ph type="sldNum" sz="quarter" idx="12"/>
          </p:nvPr>
        </p:nvSpPr>
        <p:spPr/>
        <p:txBody>
          <a:bodyPr/>
          <a:lstStyle/>
          <a:p>
            <a:fld id="{1966375A-D20E-452E-B1E3-17C51FC2EBCC}" type="slidenum">
              <a:rPr lang="en-US" smtClean="0"/>
              <a:t>‹#›</a:t>
            </a:fld>
            <a:endParaRPr lang="en-US"/>
          </a:p>
        </p:txBody>
      </p:sp>
    </p:spTree>
    <p:extLst>
      <p:ext uri="{BB962C8B-B14F-4D97-AF65-F5344CB8AC3E}">
        <p14:creationId xmlns:p14="http://schemas.microsoft.com/office/powerpoint/2010/main" val="10545721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95AA94-1373-D20B-D29A-90E57D8E6DE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4486D4A-D359-B0BD-4EF2-8ED4C640F6D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2707C1B-2D3A-B531-D8FF-EEBDDA656F3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AE0A532-FEEE-8A4B-F308-D51C3D5412FD}"/>
              </a:ext>
            </a:extLst>
          </p:cNvPr>
          <p:cNvSpPr>
            <a:spLocks noGrp="1"/>
          </p:cNvSpPr>
          <p:nvPr>
            <p:ph type="dt" sz="half" idx="10"/>
          </p:nvPr>
        </p:nvSpPr>
        <p:spPr/>
        <p:txBody>
          <a:bodyPr/>
          <a:lstStyle/>
          <a:p>
            <a:fld id="{AB3B216C-C0DD-4DA7-A1BE-5DE126D1DD9E}" type="datetimeFigureOut">
              <a:rPr lang="en-US" smtClean="0"/>
              <a:t>11/17/2022</a:t>
            </a:fld>
            <a:endParaRPr lang="en-US"/>
          </a:p>
        </p:txBody>
      </p:sp>
      <p:sp>
        <p:nvSpPr>
          <p:cNvPr id="6" name="Footer Placeholder 5">
            <a:extLst>
              <a:ext uri="{FF2B5EF4-FFF2-40B4-BE49-F238E27FC236}">
                <a16:creationId xmlns:a16="http://schemas.microsoft.com/office/drawing/2014/main" id="{7FE1F7F4-7444-55C7-5738-F2B5B831103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D8CDD85-01C8-31DA-0076-37B83059FA83}"/>
              </a:ext>
            </a:extLst>
          </p:cNvPr>
          <p:cNvSpPr>
            <a:spLocks noGrp="1"/>
          </p:cNvSpPr>
          <p:nvPr>
            <p:ph type="sldNum" sz="quarter" idx="12"/>
          </p:nvPr>
        </p:nvSpPr>
        <p:spPr/>
        <p:txBody>
          <a:bodyPr/>
          <a:lstStyle/>
          <a:p>
            <a:fld id="{1966375A-D20E-452E-B1E3-17C51FC2EBCC}" type="slidenum">
              <a:rPr lang="en-US" smtClean="0"/>
              <a:t>‹#›</a:t>
            </a:fld>
            <a:endParaRPr lang="en-US"/>
          </a:p>
        </p:txBody>
      </p:sp>
    </p:spTree>
    <p:extLst>
      <p:ext uri="{BB962C8B-B14F-4D97-AF65-F5344CB8AC3E}">
        <p14:creationId xmlns:p14="http://schemas.microsoft.com/office/powerpoint/2010/main" val="41202722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AA784B-C2C4-0D2B-9B48-7C850279FE4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76FA061-FBF6-DFAC-E758-2D1825685E8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31F2C1A-D5F7-B532-53E8-3F051BB5752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CD96E11-5F8E-12F7-E2C3-49440583C3A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91B98DC-DED0-ABC1-84DC-6072D1173CD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BE9F683-D936-A533-F85B-CAE3AA477B86}"/>
              </a:ext>
            </a:extLst>
          </p:cNvPr>
          <p:cNvSpPr>
            <a:spLocks noGrp="1"/>
          </p:cNvSpPr>
          <p:nvPr>
            <p:ph type="dt" sz="half" idx="10"/>
          </p:nvPr>
        </p:nvSpPr>
        <p:spPr/>
        <p:txBody>
          <a:bodyPr/>
          <a:lstStyle/>
          <a:p>
            <a:fld id="{AB3B216C-C0DD-4DA7-A1BE-5DE126D1DD9E}" type="datetimeFigureOut">
              <a:rPr lang="en-US" smtClean="0"/>
              <a:t>11/17/2022</a:t>
            </a:fld>
            <a:endParaRPr lang="en-US"/>
          </a:p>
        </p:txBody>
      </p:sp>
      <p:sp>
        <p:nvSpPr>
          <p:cNvPr id="8" name="Footer Placeholder 7">
            <a:extLst>
              <a:ext uri="{FF2B5EF4-FFF2-40B4-BE49-F238E27FC236}">
                <a16:creationId xmlns:a16="http://schemas.microsoft.com/office/drawing/2014/main" id="{08A417C8-42CE-AB2B-05A4-5D617BDB7A8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04CDA3A-6B77-5FDD-2418-DA7A3B38153C}"/>
              </a:ext>
            </a:extLst>
          </p:cNvPr>
          <p:cNvSpPr>
            <a:spLocks noGrp="1"/>
          </p:cNvSpPr>
          <p:nvPr>
            <p:ph type="sldNum" sz="quarter" idx="12"/>
          </p:nvPr>
        </p:nvSpPr>
        <p:spPr/>
        <p:txBody>
          <a:bodyPr/>
          <a:lstStyle/>
          <a:p>
            <a:fld id="{1966375A-D20E-452E-B1E3-17C51FC2EBCC}" type="slidenum">
              <a:rPr lang="en-US" smtClean="0"/>
              <a:t>‹#›</a:t>
            </a:fld>
            <a:endParaRPr lang="en-US"/>
          </a:p>
        </p:txBody>
      </p:sp>
    </p:spTree>
    <p:extLst>
      <p:ext uri="{BB962C8B-B14F-4D97-AF65-F5344CB8AC3E}">
        <p14:creationId xmlns:p14="http://schemas.microsoft.com/office/powerpoint/2010/main" val="11349537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92EEC1-AB9F-74B3-2DC8-88E3457547E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0473C31-8CC9-9304-2304-B6162DBF6411}"/>
              </a:ext>
            </a:extLst>
          </p:cNvPr>
          <p:cNvSpPr>
            <a:spLocks noGrp="1"/>
          </p:cNvSpPr>
          <p:nvPr>
            <p:ph type="dt" sz="half" idx="10"/>
          </p:nvPr>
        </p:nvSpPr>
        <p:spPr/>
        <p:txBody>
          <a:bodyPr/>
          <a:lstStyle/>
          <a:p>
            <a:fld id="{AB3B216C-C0DD-4DA7-A1BE-5DE126D1DD9E}" type="datetimeFigureOut">
              <a:rPr lang="en-US" smtClean="0"/>
              <a:t>11/17/2022</a:t>
            </a:fld>
            <a:endParaRPr lang="en-US"/>
          </a:p>
        </p:txBody>
      </p:sp>
      <p:sp>
        <p:nvSpPr>
          <p:cNvPr id="4" name="Footer Placeholder 3">
            <a:extLst>
              <a:ext uri="{FF2B5EF4-FFF2-40B4-BE49-F238E27FC236}">
                <a16:creationId xmlns:a16="http://schemas.microsoft.com/office/drawing/2014/main" id="{6F5259B6-DF59-ED39-084F-A3D013657E0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C7A1FF9-3A33-9AA6-C2F3-ECA340ADB5AD}"/>
              </a:ext>
            </a:extLst>
          </p:cNvPr>
          <p:cNvSpPr>
            <a:spLocks noGrp="1"/>
          </p:cNvSpPr>
          <p:nvPr>
            <p:ph type="sldNum" sz="quarter" idx="12"/>
          </p:nvPr>
        </p:nvSpPr>
        <p:spPr/>
        <p:txBody>
          <a:bodyPr/>
          <a:lstStyle/>
          <a:p>
            <a:fld id="{1966375A-D20E-452E-B1E3-17C51FC2EBCC}" type="slidenum">
              <a:rPr lang="en-US" smtClean="0"/>
              <a:t>‹#›</a:t>
            </a:fld>
            <a:endParaRPr lang="en-US"/>
          </a:p>
        </p:txBody>
      </p:sp>
    </p:spTree>
    <p:extLst>
      <p:ext uri="{BB962C8B-B14F-4D97-AF65-F5344CB8AC3E}">
        <p14:creationId xmlns:p14="http://schemas.microsoft.com/office/powerpoint/2010/main" val="24781379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A32CD31-5C28-71A3-9D7F-382E921330B4}"/>
              </a:ext>
            </a:extLst>
          </p:cNvPr>
          <p:cNvSpPr>
            <a:spLocks noGrp="1"/>
          </p:cNvSpPr>
          <p:nvPr>
            <p:ph type="dt" sz="half" idx="10"/>
          </p:nvPr>
        </p:nvSpPr>
        <p:spPr/>
        <p:txBody>
          <a:bodyPr/>
          <a:lstStyle/>
          <a:p>
            <a:fld id="{AB3B216C-C0DD-4DA7-A1BE-5DE126D1DD9E}" type="datetimeFigureOut">
              <a:rPr lang="en-US" smtClean="0"/>
              <a:t>11/17/2022</a:t>
            </a:fld>
            <a:endParaRPr lang="en-US"/>
          </a:p>
        </p:txBody>
      </p:sp>
      <p:sp>
        <p:nvSpPr>
          <p:cNvPr id="3" name="Footer Placeholder 2">
            <a:extLst>
              <a:ext uri="{FF2B5EF4-FFF2-40B4-BE49-F238E27FC236}">
                <a16:creationId xmlns:a16="http://schemas.microsoft.com/office/drawing/2014/main" id="{AF101FE9-3CA0-E654-05C2-D2805CFF6E0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22E09CC-9B42-9744-57B8-2055FB031AD4}"/>
              </a:ext>
            </a:extLst>
          </p:cNvPr>
          <p:cNvSpPr>
            <a:spLocks noGrp="1"/>
          </p:cNvSpPr>
          <p:nvPr>
            <p:ph type="sldNum" sz="quarter" idx="12"/>
          </p:nvPr>
        </p:nvSpPr>
        <p:spPr/>
        <p:txBody>
          <a:bodyPr/>
          <a:lstStyle/>
          <a:p>
            <a:fld id="{1966375A-D20E-452E-B1E3-17C51FC2EBCC}" type="slidenum">
              <a:rPr lang="en-US" smtClean="0"/>
              <a:t>‹#›</a:t>
            </a:fld>
            <a:endParaRPr lang="en-US"/>
          </a:p>
        </p:txBody>
      </p:sp>
    </p:spTree>
    <p:extLst>
      <p:ext uri="{BB962C8B-B14F-4D97-AF65-F5344CB8AC3E}">
        <p14:creationId xmlns:p14="http://schemas.microsoft.com/office/powerpoint/2010/main" val="41117511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CC3512-0F47-3C96-E4B2-8CA62BB8E08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4AAB4E4-B0D7-2D4C-7270-180B5D74822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F628198-A953-EE95-2A3B-CD67C618D96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2251D86-DF11-1FC9-D191-6396D92B47BA}"/>
              </a:ext>
            </a:extLst>
          </p:cNvPr>
          <p:cNvSpPr>
            <a:spLocks noGrp="1"/>
          </p:cNvSpPr>
          <p:nvPr>
            <p:ph type="dt" sz="half" idx="10"/>
          </p:nvPr>
        </p:nvSpPr>
        <p:spPr/>
        <p:txBody>
          <a:bodyPr/>
          <a:lstStyle/>
          <a:p>
            <a:fld id="{AB3B216C-C0DD-4DA7-A1BE-5DE126D1DD9E}" type="datetimeFigureOut">
              <a:rPr lang="en-US" smtClean="0"/>
              <a:t>11/17/2022</a:t>
            </a:fld>
            <a:endParaRPr lang="en-US"/>
          </a:p>
        </p:txBody>
      </p:sp>
      <p:sp>
        <p:nvSpPr>
          <p:cNvPr id="6" name="Footer Placeholder 5">
            <a:extLst>
              <a:ext uri="{FF2B5EF4-FFF2-40B4-BE49-F238E27FC236}">
                <a16:creationId xmlns:a16="http://schemas.microsoft.com/office/drawing/2014/main" id="{F10BB966-E5ED-8DCC-AF9A-1E42604043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64A630C-7551-4BCE-CABB-1BAB15ED3A85}"/>
              </a:ext>
            </a:extLst>
          </p:cNvPr>
          <p:cNvSpPr>
            <a:spLocks noGrp="1"/>
          </p:cNvSpPr>
          <p:nvPr>
            <p:ph type="sldNum" sz="quarter" idx="12"/>
          </p:nvPr>
        </p:nvSpPr>
        <p:spPr/>
        <p:txBody>
          <a:bodyPr/>
          <a:lstStyle/>
          <a:p>
            <a:fld id="{1966375A-D20E-452E-B1E3-17C51FC2EBCC}" type="slidenum">
              <a:rPr lang="en-US" smtClean="0"/>
              <a:t>‹#›</a:t>
            </a:fld>
            <a:endParaRPr lang="en-US"/>
          </a:p>
        </p:txBody>
      </p:sp>
    </p:spTree>
    <p:extLst>
      <p:ext uri="{BB962C8B-B14F-4D97-AF65-F5344CB8AC3E}">
        <p14:creationId xmlns:p14="http://schemas.microsoft.com/office/powerpoint/2010/main" val="16961023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703DC7-6B21-61C9-F7C2-7BE41F28531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0F7262E-7A04-3849-91F5-5E3BAB14B15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FE55493-730D-BFA4-6146-6CA05D459FF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829EB42-87EF-9FD2-CCFB-E71B0558FFAF}"/>
              </a:ext>
            </a:extLst>
          </p:cNvPr>
          <p:cNvSpPr>
            <a:spLocks noGrp="1"/>
          </p:cNvSpPr>
          <p:nvPr>
            <p:ph type="dt" sz="half" idx="10"/>
          </p:nvPr>
        </p:nvSpPr>
        <p:spPr/>
        <p:txBody>
          <a:bodyPr/>
          <a:lstStyle/>
          <a:p>
            <a:fld id="{AB3B216C-C0DD-4DA7-A1BE-5DE126D1DD9E}" type="datetimeFigureOut">
              <a:rPr lang="en-US" smtClean="0"/>
              <a:t>11/17/2022</a:t>
            </a:fld>
            <a:endParaRPr lang="en-US"/>
          </a:p>
        </p:txBody>
      </p:sp>
      <p:sp>
        <p:nvSpPr>
          <p:cNvPr id="6" name="Footer Placeholder 5">
            <a:extLst>
              <a:ext uri="{FF2B5EF4-FFF2-40B4-BE49-F238E27FC236}">
                <a16:creationId xmlns:a16="http://schemas.microsoft.com/office/drawing/2014/main" id="{94BF9BBE-3AD5-4D46-DA19-25FC81E1BCE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0EA0F7D-9F9E-9B26-856D-790695E8B9FA}"/>
              </a:ext>
            </a:extLst>
          </p:cNvPr>
          <p:cNvSpPr>
            <a:spLocks noGrp="1"/>
          </p:cNvSpPr>
          <p:nvPr>
            <p:ph type="sldNum" sz="quarter" idx="12"/>
          </p:nvPr>
        </p:nvSpPr>
        <p:spPr/>
        <p:txBody>
          <a:bodyPr/>
          <a:lstStyle/>
          <a:p>
            <a:fld id="{1966375A-D20E-452E-B1E3-17C51FC2EBCC}" type="slidenum">
              <a:rPr lang="en-US" smtClean="0"/>
              <a:t>‹#›</a:t>
            </a:fld>
            <a:endParaRPr lang="en-US"/>
          </a:p>
        </p:txBody>
      </p:sp>
    </p:spTree>
    <p:extLst>
      <p:ext uri="{BB962C8B-B14F-4D97-AF65-F5344CB8AC3E}">
        <p14:creationId xmlns:p14="http://schemas.microsoft.com/office/powerpoint/2010/main" val="37295566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75F902E-35D1-ADCC-50E8-E7527547B7F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4BF6517-B3D5-6B46-A851-9DC081818DC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7131251-D0E7-7852-B647-1584F836F10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B3B216C-C0DD-4DA7-A1BE-5DE126D1DD9E}" type="datetimeFigureOut">
              <a:rPr lang="en-US" smtClean="0"/>
              <a:t>11/17/2022</a:t>
            </a:fld>
            <a:endParaRPr lang="en-US"/>
          </a:p>
        </p:txBody>
      </p:sp>
      <p:sp>
        <p:nvSpPr>
          <p:cNvPr id="5" name="Footer Placeholder 4">
            <a:extLst>
              <a:ext uri="{FF2B5EF4-FFF2-40B4-BE49-F238E27FC236}">
                <a16:creationId xmlns:a16="http://schemas.microsoft.com/office/drawing/2014/main" id="{2F63F5E5-466E-4399-ABCF-D77295BA57F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0924155-3679-7664-B857-F38D9205607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966375A-D20E-452E-B1E3-17C51FC2EBCC}" type="slidenum">
              <a:rPr lang="en-US" smtClean="0"/>
              <a:t>‹#›</a:t>
            </a:fld>
            <a:endParaRPr lang="en-US"/>
          </a:p>
        </p:txBody>
      </p:sp>
    </p:spTree>
    <p:extLst>
      <p:ext uri="{BB962C8B-B14F-4D97-AF65-F5344CB8AC3E}">
        <p14:creationId xmlns:p14="http://schemas.microsoft.com/office/powerpoint/2010/main" val="414940272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2.jpe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jpeg"/></Relationships>
</file>

<file path=ppt/slides/_rels/slide2.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diagramLayout" Target="../diagrams/layout1.xml"/><Relationship Id="rId7" Type="http://schemas.openxmlformats.org/officeDocument/2006/relationships/image" Target="../media/image5.png"/><Relationship Id="rId2" Type="http://schemas.openxmlformats.org/officeDocument/2006/relationships/diagramData" Target="../diagrams/data1.xml"/><Relationship Id="rId1" Type="http://schemas.openxmlformats.org/officeDocument/2006/relationships/slideLayout" Target="../slideLayouts/slideLayout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png"/><Relationship Id="rId3" Type="http://schemas.openxmlformats.org/officeDocument/2006/relationships/diagramLayout" Target="../diagrams/layout2.xml"/><Relationship Id="rId7" Type="http://schemas.openxmlformats.org/officeDocument/2006/relationships/image" Target="../media/image9.png"/><Relationship Id="rId12" Type="http://schemas.openxmlformats.org/officeDocument/2006/relationships/image" Target="../media/image14.png"/><Relationship Id="rId17" Type="http://schemas.openxmlformats.org/officeDocument/2006/relationships/image" Target="../media/image19.png"/><Relationship Id="rId2" Type="http://schemas.openxmlformats.org/officeDocument/2006/relationships/diagramData" Target="../diagrams/data2.xml"/><Relationship Id="rId16" Type="http://schemas.openxmlformats.org/officeDocument/2006/relationships/image" Target="../media/image18.png"/><Relationship Id="rId1" Type="http://schemas.openxmlformats.org/officeDocument/2006/relationships/slideLayout" Target="../slideLayouts/slideLayout1.xml"/><Relationship Id="rId6" Type="http://schemas.microsoft.com/office/2007/relationships/diagramDrawing" Target="../diagrams/drawing2.xml"/><Relationship Id="rId11" Type="http://schemas.openxmlformats.org/officeDocument/2006/relationships/image" Target="../media/image13.png"/><Relationship Id="rId5" Type="http://schemas.openxmlformats.org/officeDocument/2006/relationships/diagramColors" Target="../diagrams/colors2.xml"/><Relationship Id="rId15" Type="http://schemas.openxmlformats.org/officeDocument/2006/relationships/image" Target="../media/image17.png"/><Relationship Id="rId10" Type="http://schemas.openxmlformats.org/officeDocument/2006/relationships/image" Target="../media/image12.png"/><Relationship Id="rId4" Type="http://schemas.openxmlformats.org/officeDocument/2006/relationships/diagramQuickStyle" Target="../diagrams/quickStyle2.xml"/><Relationship Id="rId9" Type="http://schemas.openxmlformats.org/officeDocument/2006/relationships/image" Target="../media/image11.png"/><Relationship Id="rId14" Type="http://schemas.openxmlformats.org/officeDocument/2006/relationships/image" Target="../media/image16.png"/></Relationships>
</file>

<file path=ppt/slides/_rels/slide4.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diagramLayout" Target="../diagrams/layout3.xml"/><Relationship Id="rId7" Type="http://schemas.openxmlformats.org/officeDocument/2006/relationships/image" Target="../media/image20.png"/><Relationship Id="rId2" Type="http://schemas.openxmlformats.org/officeDocument/2006/relationships/diagramData" Target="../diagrams/data3.xml"/><Relationship Id="rId1" Type="http://schemas.openxmlformats.org/officeDocument/2006/relationships/slideLayout" Target="../slideLayouts/slideLayout1.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5.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diagramLayout" Target="../diagrams/layout4.xml"/><Relationship Id="rId7" Type="http://schemas.openxmlformats.org/officeDocument/2006/relationships/image" Target="../media/image21.png"/><Relationship Id="rId2" Type="http://schemas.openxmlformats.org/officeDocument/2006/relationships/diagramData" Target="../diagrams/data4.xml"/><Relationship Id="rId1" Type="http://schemas.openxmlformats.org/officeDocument/2006/relationships/slideLayout" Target="../slideLayouts/slideLayout1.xml"/><Relationship Id="rId6" Type="http://schemas.microsoft.com/office/2007/relationships/diagramDrawing" Target="../diagrams/drawing4.xml"/><Relationship Id="rId11" Type="http://schemas.openxmlformats.org/officeDocument/2006/relationships/hyperlink" Target="https://www.forbesindia.com/article/take-one-big-story-of-the-day/burger-king-and-the-crown/66891/1#:~:text=It%20was%20the%20fag%20end,in%20South%20Delhi%20in%20November" TargetMode="External"/><Relationship Id="rId5" Type="http://schemas.openxmlformats.org/officeDocument/2006/relationships/diagramColors" Target="../diagrams/colors4.xml"/><Relationship Id="rId10" Type="http://schemas.openxmlformats.org/officeDocument/2006/relationships/image" Target="../media/image23.jpeg"/><Relationship Id="rId4" Type="http://schemas.openxmlformats.org/officeDocument/2006/relationships/diagramQuickStyle" Target="../diagrams/quickStyle4.xml"/><Relationship Id="rId9" Type="http://schemas.openxmlformats.org/officeDocument/2006/relationships/image" Target="../media/image22.png"/></Relationships>
</file>

<file path=ppt/slides/_rels/slide6.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29.jpeg"/><Relationship Id="rId18" Type="http://schemas.openxmlformats.org/officeDocument/2006/relationships/image" Target="../media/image34.jpeg"/><Relationship Id="rId3" Type="http://schemas.openxmlformats.org/officeDocument/2006/relationships/diagramLayout" Target="../diagrams/layout5.xml"/><Relationship Id="rId7" Type="http://schemas.openxmlformats.org/officeDocument/2006/relationships/image" Target="../media/image24.png"/><Relationship Id="rId12" Type="http://schemas.openxmlformats.org/officeDocument/2006/relationships/image" Target="../media/image28.jpeg"/><Relationship Id="rId17" Type="http://schemas.openxmlformats.org/officeDocument/2006/relationships/image" Target="../media/image33.jpeg"/><Relationship Id="rId2" Type="http://schemas.openxmlformats.org/officeDocument/2006/relationships/diagramData" Target="../diagrams/data5.xml"/><Relationship Id="rId16" Type="http://schemas.openxmlformats.org/officeDocument/2006/relationships/image" Target="../media/image32.jpeg"/><Relationship Id="rId1" Type="http://schemas.openxmlformats.org/officeDocument/2006/relationships/slideLayout" Target="../slideLayouts/slideLayout1.xml"/><Relationship Id="rId6" Type="http://schemas.microsoft.com/office/2007/relationships/diagramDrawing" Target="../diagrams/drawing5.xml"/><Relationship Id="rId11" Type="http://schemas.openxmlformats.org/officeDocument/2006/relationships/image" Target="../media/image27.jpeg"/><Relationship Id="rId5" Type="http://schemas.openxmlformats.org/officeDocument/2006/relationships/diagramColors" Target="../diagrams/colors5.xml"/><Relationship Id="rId15" Type="http://schemas.openxmlformats.org/officeDocument/2006/relationships/image" Target="../media/image31.png"/><Relationship Id="rId10" Type="http://schemas.openxmlformats.org/officeDocument/2006/relationships/image" Target="../media/image5.png"/><Relationship Id="rId19" Type="http://schemas.openxmlformats.org/officeDocument/2006/relationships/image" Target="../media/image35.jpeg"/><Relationship Id="rId4" Type="http://schemas.openxmlformats.org/officeDocument/2006/relationships/diagramQuickStyle" Target="../diagrams/quickStyle5.xml"/><Relationship Id="rId9" Type="http://schemas.openxmlformats.org/officeDocument/2006/relationships/image" Target="../media/image26.png"/><Relationship Id="rId14" Type="http://schemas.openxmlformats.org/officeDocument/2006/relationships/image" Target="../media/image30.jpeg"/></Relationships>
</file>

<file path=ppt/slides/_rels/slide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410DCCC1-0844-373B-5B79-74355DDE0239}"/>
              </a:ext>
            </a:extLst>
          </p:cNvPr>
          <p:cNvSpPr/>
          <p:nvPr/>
        </p:nvSpPr>
        <p:spPr>
          <a:xfrm>
            <a:off x="2942893" y="1864641"/>
            <a:ext cx="6306207" cy="3508953"/>
          </a:xfrm>
          <a:prstGeom prst="roundRect">
            <a:avLst/>
          </a:prstGeom>
          <a:solidFill>
            <a:schemeClr val="bg1"/>
          </a:solidFill>
          <a:effectLst>
            <a:glow rad="228600">
              <a:schemeClr val="accent3">
                <a:satMod val="175000"/>
                <a:alpha val="40000"/>
              </a:schemeClr>
            </a:glow>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5" name="Group 4">
            <a:extLst>
              <a:ext uri="{FF2B5EF4-FFF2-40B4-BE49-F238E27FC236}">
                <a16:creationId xmlns:a16="http://schemas.microsoft.com/office/drawing/2014/main" id="{A0252841-3713-506B-1036-85D872B1DA75}"/>
              </a:ext>
            </a:extLst>
          </p:cNvPr>
          <p:cNvGrpSpPr/>
          <p:nvPr/>
        </p:nvGrpSpPr>
        <p:grpSpPr>
          <a:xfrm>
            <a:off x="3983418" y="3290850"/>
            <a:ext cx="4225159" cy="1114106"/>
            <a:chOff x="3983420" y="3303309"/>
            <a:chExt cx="4225159" cy="1114106"/>
          </a:xfrm>
        </p:grpSpPr>
        <p:pic>
          <p:nvPicPr>
            <p:cNvPr id="6" name="Picture 5" descr="A person with long hair wearing glasses&#10;&#10;Description automatically generated with low confidence">
              <a:extLst>
                <a:ext uri="{FF2B5EF4-FFF2-40B4-BE49-F238E27FC236}">
                  <a16:creationId xmlns:a16="http://schemas.microsoft.com/office/drawing/2014/main" id="{B0865C8E-6605-7816-8039-9459CA5E3B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67721" y="3303310"/>
              <a:ext cx="940858" cy="1114104"/>
            </a:xfrm>
            <a:prstGeom prst="rect">
              <a:avLst/>
            </a:prstGeom>
            <a:effectLst>
              <a:outerShdw blurRad="50800" dist="38100" dir="2700000" algn="tl" rotWithShape="0">
                <a:prstClr val="black">
                  <a:alpha val="40000"/>
                </a:prstClr>
              </a:outerShdw>
            </a:effectLst>
          </p:spPr>
        </p:pic>
        <p:pic>
          <p:nvPicPr>
            <p:cNvPr id="7" name="Picture 6" descr="A person in a suit and tie&#10;&#10;Description automatically generated">
              <a:extLst>
                <a:ext uri="{FF2B5EF4-FFF2-40B4-BE49-F238E27FC236}">
                  <a16:creationId xmlns:a16="http://schemas.microsoft.com/office/drawing/2014/main" id="{7FF8B316-C12D-7D5B-A49E-33BC5CC16E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83420" y="3303311"/>
              <a:ext cx="940859" cy="1114104"/>
            </a:xfrm>
            <a:prstGeom prst="rect">
              <a:avLst/>
            </a:prstGeom>
            <a:effectLst>
              <a:outerShdw blurRad="50800" dist="38100" dir="2700000" algn="tl" rotWithShape="0">
                <a:prstClr val="black">
                  <a:alpha val="40000"/>
                </a:prstClr>
              </a:outerShdw>
            </a:effectLst>
          </p:spPr>
        </p:pic>
        <p:pic>
          <p:nvPicPr>
            <p:cNvPr id="8" name="Picture 7" descr="A person wearing glasses and a suit&#10;&#10;Description automatically generated with medium confidence">
              <a:extLst>
                <a:ext uri="{FF2B5EF4-FFF2-40B4-BE49-F238E27FC236}">
                  <a16:creationId xmlns:a16="http://schemas.microsoft.com/office/drawing/2014/main" id="{F0D98F26-4402-F00D-4CF8-5D86FBD8137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25571" y="3303309"/>
              <a:ext cx="940858" cy="1114105"/>
            </a:xfrm>
            <a:prstGeom prst="rect">
              <a:avLst/>
            </a:prstGeom>
            <a:effectLst>
              <a:outerShdw blurRad="50800" dist="38100" dir="2700000" algn="tl" rotWithShape="0">
                <a:prstClr val="black">
                  <a:alpha val="40000"/>
                </a:prstClr>
              </a:outerShdw>
            </a:effectLst>
          </p:spPr>
        </p:pic>
      </p:grpSp>
      <p:sp>
        <p:nvSpPr>
          <p:cNvPr id="9" name="Subtitle 2">
            <a:extLst>
              <a:ext uri="{FF2B5EF4-FFF2-40B4-BE49-F238E27FC236}">
                <a16:creationId xmlns:a16="http://schemas.microsoft.com/office/drawing/2014/main" id="{B352CF27-3A6B-F8B4-5134-892C4264878C}"/>
              </a:ext>
            </a:extLst>
          </p:cNvPr>
          <p:cNvSpPr txBox="1">
            <a:spLocks/>
          </p:cNvSpPr>
          <p:nvPr/>
        </p:nvSpPr>
        <p:spPr>
          <a:xfrm>
            <a:off x="3802024" y="4500321"/>
            <a:ext cx="4763907" cy="29730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IN" sz="1600" b="1" dirty="0"/>
              <a:t>Devesh Sinha           Mohit Kiradoo           Kajal Gupta</a:t>
            </a:r>
          </a:p>
        </p:txBody>
      </p:sp>
      <p:sp>
        <p:nvSpPr>
          <p:cNvPr id="10" name="Subtitle 2">
            <a:extLst>
              <a:ext uri="{FF2B5EF4-FFF2-40B4-BE49-F238E27FC236}">
                <a16:creationId xmlns:a16="http://schemas.microsoft.com/office/drawing/2014/main" id="{AFDF20F5-24FA-836F-7669-DB4C104713F3}"/>
              </a:ext>
            </a:extLst>
          </p:cNvPr>
          <p:cNvSpPr txBox="1">
            <a:spLocks/>
          </p:cNvSpPr>
          <p:nvPr/>
        </p:nvSpPr>
        <p:spPr>
          <a:xfrm>
            <a:off x="3714044" y="4871966"/>
            <a:ext cx="4763907" cy="29730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IN" sz="2000" b="1" dirty="0"/>
              <a:t>T. A. Pai Management Institute</a:t>
            </a:r>
          </a:p>
        </p:txBody>
      </p:sp>
      <p:sp>
        <p:nvSpPr>
          <p:cNvPr id="11" name="Subtitle 2">
            <a:extLst>
              <a:ext uri="{FF2B5EF4-FFF2-40B4-BE49-F238E27FC236}">
                <a16:creationId xmlns:a16="http://schemas.microsoft.com/office/drawing/2014/main" id="{FFE90CC2-0959-566B-8819-D131A393D7CA}"/>
              </a:ext>
            </a:extLst>
          </p:cNvPr>
          <p:cNvSpPr txBox="1">
            <a:spLocks/>
          </p:cNvSpPr>
          <p:nvPr/>
        </p:nvSpPr>
        <p:spPr>
          <a:xfrm>
            <a:off x="4337951" y="1637999"/>
            <a:ext cx="3516090" cy="357918"/>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vert="horz" lIns="91440" tIns="45720" rIns="91440" bIns="45720" rtlCol="0" anchor="b">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IN" sz="1800" b="1" dirty="0"/>
              <a:t>Team SORTED</a:t>
            </a:r>
          </a:p>
        </p:txBody>
      </p:sp>
      <p:pic>
        <p:nvPicPr>
          <p:cNvPr id="14" name="Picture 13">
            <a:extLst>
              <a:ext uri="{FF2B5EF4-FFF2-40B4-BE49-F238E27FC236}">
                <a16:creationId xmlns:a16="http://schemas.microsoft.com/office/drawing/2014/main" id="{656E89AA-3522-5FAA-02CA-1C09AF4628BC}"/>
              </a:ext>
            </a:extLst>
          </p:cNvPr>
          <p:cNvPicPr>
            <a:picLocks noChangeAspect="1"/>
          </p:cNvPicPr>
          <p:nvPr/>
        </p:nvPicPr>
        <p:blipFill>
          <a:blip r:embed="rId5"/>
          <a:stretch>
            <a:fillRect/>
          </a:stretch>
        </p:blipFill>
        <p:spPr>
          <a:xfrm>
            <a:off x="4528076" y="2355894"/>
            <a:ext cx="3135839" cy="574445"/>
          </a:xfrm>
          <a:prstGeom prst="rect">
            <a:avLst/>
          </a:prstGeom>
        </p:spPr>
      </p:pic>
      <p:pic>
        <p:nvPicPr>
          <p:cNvPr id="15" name="Picture 2" descr="Dairy Queen Logo transparent PNG - StickPNG">
            <a:extLst>
              <a:ext uri="{FF2B5EF4-FFF2-40B4-BE49-F238E27FC236}">
                <a16:creationId xmlns:a16="http://schemas.microsoft.com/office/drawing/2014/main" id="{133BC1FA-4991-63DD-55B0-B40A10228FC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87254" y="114362"/>
            <a:ext cx="1217481" cy="852296"/>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Top PGDM Colleges in Delhi |Business Management Colleges in India- FORE">
            <a:extLst>
              <a:ext uri="{FF2B5EF4-FFF2-40B4-BE49-F238E27FC236}">
                <a16:creationId xmlns:a16="http://schemas.microsoft.com/office/drawing/2014/main" id="{73E626D7-F2F7-11AB-D196-39A5D3197CB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6206" y="62940"/>
            <a:ext cx="1425584" cy="90371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T. A. Pai Management Institute - Apps on Google Play">
            <a:extLst>
              <a:ext uri="{FF2B5EF4-FFF2-40B4-BE49-F238E27FC236}">
                <a16:creationId xmlns:a16="http://schemas.microsoft.com/office/drawing/2014/main" id="{9C4C02CF-11AF-4F6B-287D-09755A3240B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049000" y="23906"/>
            <a:ext cx="1143000" cy="1143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63631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0CDCEF5A-2CB6-8BF6-C1A8-6D28D50EAD54}"/>
              </a:ext>
            </a:extLst>
          </p:cNvPr>
          <p:cNvGraphicFramePr/>
          <p:nvPr>
            <p:extLst>
              <p:ext uri="{D42A27DB-BD31-4B8C-83A1-F6EECF244321}">
                <p14:modId xmlns:p14="http://schemas.microsoft.com/office/powerpoint/2010/main" val="113725567"/>
              </p:ext>
            </p:extLst>
          </p:nvPr>
        </p:nvGraphicFramePr>
        <p:xfrm>
          <a:off x="0" y="0"/>
          <a:ext cx="12192000" cy="304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1077" name="Group 1076">
            <a:extLst>
              <a:ext uri="{FF2B5EF4-FFF2-40B4-BE49-F238E27FC236}">
                <a16:creationId xmlns:a16="http://schemas.microsoft.com/office/drawing/2014/main" id="{800ECC97-6D77-8390-BFFC-553D1C47A3CC}"/>
              </a:ext>
            </a:extLst>
          </p:cNvPr>
          <p:cNvGrpSpPr/>
          <p:nvPr/>
        </p:nvGrpSpPr>
        <p:grpSpPr>
          <a:xfrm>
            <a:off x="73152" y="4314409"/>
            <a:ext cx="12045696" cy="2322576"/>
            <a:chOff x="94488" y="3389376"/>
            <a:chExt cx="12045696" cy="2322576"/>
          </a:xfrm>
        </p:grpSpPr>
        <p:pic>
          <p:nvPicPr>
            <p:cNvPr id="1026" name="Picture 2" descr="Dairy Queen Logo transparent PNG - StickPNG">
              <a:extLst>
                <a:ext uri="{FF2B5EF4-FFF2-40B4-BE49-F238E27FC236}">
                  <a16:creationId xmlns:a16="http://schemas.microsoft.com/office/drawing/2014/main" id="{F54A0F73-C117-722E-3667-001F427EAA7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529172" y="3879152"/>
              <a:ext cx="1217481" cy="852296"/>
            </a:xfrm>
            <a:prstGeom prst="rect">
              <a:avLst/>
            </a:prstGeom>
            <a:noFill/>
            <a:extLst>
              <a:ext uri="{909E8E84-426E-40DD-AFC4-6F175D3DCCD1}">
                <a14:hiddenFill xmlns:a14="http://schemas.microsoft.com/office/drawing/2010/main">
                  <a:solidFill>
                    <a:srgbClr val="FFFFFF"/>
                  </a:solidFill>
                </a14:hiddenFill>
              </a:ext>
            </a:extLst>
          </p:spPr>
        </p:pic>
        <p:cxnSp>
          <p:nvCxnSpPr>
            <p:cNvPr id="1055" name="Connector: Elbow 1054">
              <a:extLst>
                <a:ext uri="{FF2B5EF4-FFF2-40B4-BE49-F238E27FC236}">
                  <a16:creationId xmlns:a16="http://schemas.microsoft.com/office/drawing/2014/main" id="{36C12267-FC74-C67F-92A6-E227AC32635C}"/>
                </a:ext>
              </a:extLst>
            </p:cNvPr>
            <p:cNvCxnSpPr/>
            <p:nvPr/>
          </p:nvCxnSpPr>
          <p:spPr>
            <a:xfrm rot="10800000">
              <a:off x="4957572" y="3838956"/>
              <a:ext cx="612648" cy="210312"/>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1056" name="Connector: Elbow 1055">
              <a:extLst>
                <a:ext uri="{FF2B5EF4-FFF2-40B4-BE49-F238E27FC236}">
                  <a16:creationId xmlns:a16="http://schemas.microsoft.com/office/drawing/2014/main" id="{7B3735A3-B060-7599-45D8-B88AB83E95C5}"/>
                </a:ext>
              </a:extLst>
            </p:cNvPr>
            <p:cNvCxnSpPr>
              <a:cxnSpLocks/>
            </p:cNvCxnSpPr>
            <p:nvPr/>
          </p:nvCxnSpPr>
          <p:spPr>
            <a:xfrm flipV="1">
              <a:off x="6726076" y="3838956"/>
              <a:ext cx="586738" cy="210312"/>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1058" name="Connector: Elbow 1057">
              <a:extLst>
                <a:ext uri="{FF2B5EF4-FFF2-40B4-BE49-F238E27FC236}">
                  <a16:creationId xmlns:a16="http://schemas.microsoft.com/office/drawing/2014/main" id="{6404ED98-3247-A36A-19DF-AB2D164233DF}"/>
                </a:ext>
              </a:extLst>
            </p:cNvPr>
            <p:cNvCxnSpPr>
              <a:cxnSpLocks/>
            </p:cNvCxnSpPr>
            <p:nvPr/>
          </p:nvCxnSpPr>
          <p:spPr>
            <a:xfrm rot="10800000" flipV="1">
              <a:off x="4975430" y="4523804"/>
              <a:ext cx="571598" cy="548068"/>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1060" name="Connector: Elbow 1059">
              <a:extLst>
                <a:ext uri="{FF2B5EF4-FFF2-40B4-BE49-F238E27FC236}">
                  <a16:creationId xmlns:a16="http://schemas.microsoft.com/office/drawing/2014/main" id="{C934E9D9-AB76-DB35-8ED5-BC4140D6E505}"/>
                </a:ext>
              </a:extLst>
            </p:cNvPr>
            <p:cNvCxnSpPr>
              <a:cxnSpLocks/>
            </p:cNvCxnSpPr>
            <p:nvPr/>
          </p:nvCxnSpPr>
          <p:spPr>
            <a:xfrm>
              <a:off x="6705501" y="4528376"/>
              <a:ext cx="571598" cy="168592"/>
            </a:xfrm>
            <a:prstGeom prst="bentConnector3">
              <a:avLst/>
            </a:prstGeom>
            <a:ln>
              <a:tailEnd type="triangle"/>
            </a:ln>
          </p:spPr>
          <p:style>
            <a:lnRef idx="1">
              <a:schemeClr val="dk1"/>
            </a:lnRef>
            <a:fillRef idx="0">
              <a:schemeClr val="dk1"/>
            </a:fillRef>
            <a:effectRef idx="0">
              <a:schemeClr val="dk1"/>
            </a:effectRef>
            <a:fontRef idx="minor">
              <a:schemeClr val="tx1"/>
            </a:fontRef>
          </p:style>
        </p:cxnSp>
        <p:sp>
          <p:nvSpPr>
            <p:cNvPr id="1063" name="Rectangle: Rounded Corners 1062">
              <a:extLst>
                <a:ext uri="{FF2B5EF4-FFF2-40B4-BE49-F238E27FC236}">
                  <a16:creationId xmlns:a16="http://schemas.microsoft.com/office/drawing/2014/main" id="{0244F9FF-A637-F202-B5AD-9086A8DF7AF8}"/>
                </a:ext>
              </a:extLst>
            </p:cNvPr>
            <p:cNvSpPr/>
            <p:nvPr/>
          </p:nvSpPr>
          <p:spPr>
            <a:xfrm>
              <a:off x="94488" y="3389376"/>
              <a:ext cx="4709160" cy="852296"/>
            </a:xfrm>
            <a:prstGeom prst="roundRect">
              <a:avLst/>
            </a:prstGeom>
            <a:solidFill>
              <a:srgbClr val="EE3E4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IN" sz="1600" b="1" dirty="0"/>
                <a:t>Product: </a:t>
              </a:r>
              <a:r>
                <a:rPr lang="en-IN" sz="1600" dirty="0"/>
                <a:t>Limited Menu. Famous products are – </a:t>
              </a:r>
              <a:r>
                <a:rPr lang="en-IN" sz="1600" dirty="0" err="1"/>
                <a:t>Blizards</a:t>
              </a:r>
              <a:r>
                <a:rPr lang="en-IN" sz="1600" dirty="0"/>
                <a:t>, Dipped Cones, </a:t>
              </a:r>
              <a:r>
                <a:rPr lang="en-IN" sz="1600" dirty="0" err="1"/>
                <a:t>Moolattes</a:t>
              </a:r>
              <a:r>
                <a:rPr lang="en-IN" sz="1600" dirty="0"/>
                <a:t>, Waffle bowls, Arctic Rush, Shakes and Burgers</a:t>
              </a:r>
              <a:endParaRPr lang="en-US" sz="1600" dirty="0"/>
            </a:p>
          </p:txBody>
        </p:sp>
        <p:sp>
          <p:nvSpPr>
            <p:cNvPr id="1064" name="Rectangle: Rounded Corners 1063">
              <a:extLst>
                <a:ext uri="{FF2B5EF4-FFF2-40B4-BE49-F238E27FC236}">
                  <a16:creationId xmlns:a16="http://schemas.microsoft.com/office/drawing/2014/main" id="{EE016DB7-9550-2693-6CBB-3734E3388DE0}"/>
                </a:ext>
              </a:extLst>
            </p:cNvPr>
            <p:cNvSpPr/>
            <p:nvPr/>
          </p:nvSpPr>
          <p:spPr>
            <a:xfrm>
              <a:off x="94488" y="4298060"/>
              <a:ext cx="4709160" cy="1413892"/>
            </a:xfrm>
            <a:prstGeom prst="roundRect">
              <a:avLst/>
            </a:prstGeom>
            <a:solidFill>
              <a:srgbClr val="EE3E42"/>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IN" sz="1600" b="1" dirty="0"/>
                <a:t>Price: </a:t>
              </a:r>
              <a:r>
                <a:rPr lang="en-US" sz="1600" dirty="0"/>
                <a:t>Dairy queen pricing strategy is a seasonal discount. Price reduction is during a given time of the year They use promotional pricing: this makes use of technical price reductions discounts, pay later, special offers, and vouchers.</a:t>
              </a:r>
              <a:r>
                <a:rPr lang="en-IN" sz="1600" dirty="0"/>
                <a:t> </a:t>
              </a:r>
              <a:endParaRPr lang="en-US" sz="1600" dirty="0"/>
            </a:p>
          </p:txBody>
        </p:sp>
        <p:sp>
          <p:nvSpPr>
            <p:cNvPr id="1065" name="Rectangle: Rounded Corners 1064">
              <a:extLst>
                <a:ext uri="{FF2B5EF4-FFF2-40B4-BE49-F238E27FC236}">
                  <a16:creationId xmlns:a16="http://schemas.microsoft.com/office/drawing/2014/main" id="{8DCA7187-A740-D3EC-10BF-95B0FA1C9E72}"/>
                </a:ext>
              </a:extLst>
            </p:cNvPr>
            <p:cNvSpPr/>
            <p:nvPr/>
          </p:nvSpPr>
          <p:spPr>
            <a:xfrm>
              <a:off x="7431024" y="3389376"/>
              <a:ext cx="4709160" cy="852296"/>
            </a:xfrm>
            <a:prstGeom prst="roundRect">
              <a:avLst/>
            </a:prstGeom>
            <a:solidFill>
              <a:srgbClr val="EE3E42"/>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just"/>
              <a:r>
                <a:rPr lang="en-IN" sz="1600" b="1" dirty="0"/>
                <a:t>Place: </a:t>
              </a:r>
              <a:r>
                <a:rPr lang="en-US" sz="1600" dirty="0"/>
                <a:t>Present in more than 7,000 locations in the United States, Canada and more than 20 other countries</a:t>
              </a:r>
              <a:endParaRPr lang="en-US" sz="1600" b="1" dirty="0"/>
            </a:p>
          </p:txBody>
        </p:sp>
        <p:sp>
          <p:nvSpPr>
            <p:cNvPr id="1066" name="Rectangle: Rounded Corners 1065">
              <a:extLst>
                <a:ext uri="{FF2B5EF4-FFF2-40B4-BE49-F238E27FC236}">
                  <a16:creationId xmlns:a16="http://schemas.microsoft.com/office/drawing/2014/main" id="{ABA02A28-81F1-6DB0-9AED-FEFEFFAB0F0D}"/>
                </a:ext>
              </a:extLst>
            </p:cNvPr>
            <p:cNvSpPr/>
            <p:nvPr/>
          </p:nvSpPr>
          <p:spPr>
            <a:xfrm>
              <a:off x="7431024" y="4330064"/>
              <a:ext cx="4709160" cy="1381888"/>
            </a:xfrm>
            <a:prstGeom prst="roundRect">
              <a:avLst/>
            </a:prstGeom>
            <a:solidFill>
              <a:srgbClr val="EE3E42"/>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IN" sz="1600" b="1" dirty="0"/>
                <a:t>Promotion: </a:t>
              </a:r>
              <a:r>
                <a:rPr lang="en-IN" sz="1600" dirty="0"/>
                <a:t>Focus more on social media marketing. More than 2m followers on social media. Also do ATL advertisements during store launch</a:t>
              </a:r>
              <a:r>
                <a:rPr lang="en-IN" sz="1600" b="1" dirty="0"/>
                <a:t> </a:t>
              </a:r>
              <a:r>
                <a:rPr lang="en-IN" sz="1600" dirty="0"/>
                <a:t>or new product launch such as TV Ads, Billboards and Newspaper Ads</a:t>
              </a:r>
              <a:endParaRPr lang="en-US" sz="1600" b="1" dirty="0"/>
            </a:p>
          </p:txBody>
        </p:sp>
      </p:grpSp>
      <p:pic>
        <p:nvPicPr>
          <p:cNvPr id="1071" name="Picture 2" descr="Dairy Queen Logo transparent PNG - StickPNG">
            <a:extLst>
              <a:ext uri="{FF2B5EF4-FFF2-40B4-BE49-F238E27FC236}">
                <a16:creationId xmlns:a16="http://schemas.microsoft.com/office/drawing/2014/main" id="{F8AF2FCE-CD51-4DA2-1AEE-32C69770A52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2735" y="453372"/>
            <a:ext cx="441864" cy="309326"/>
          </a:xfrm>
          <a:prstGeom prst="rect">
            <a:avLst/>
          </a:prstGeom>
          <a:noFill/>
          <a:extLst>
            <a:ext uri="{909E8E84-426E-40DD-AFC4-6F175D3DCCD1}">
              <a14:hiddenFill xmlns:a14="http://schemas.microsoft.com/office/drawing/2010/main">
                <a:solidFill>
                  <a:srgbClr val="FFFFFF"/>
                </a:solidFill>
              </a14:hiddenFill>
            </a:ext>
          </a:extLst>
        </p:spPr>
      </p:pic>
      <p:pic>
        <p:nvPicPr>
          <p:cNvPr id="1076" name="Picture 2" descr="Dairy Queen Logo transparent PNG - StickPNG">
            <a:extLst>
              <a:ext uri="{FF2B5EF4-FFF2-40B4-BE49-F238E27FC236}">
                <a16:creationId xmlns:a16="http://schemas.microsoft.com/office/drawing/2014/main" id="{14C30258-EC8F-600C-00F6-9944AE6B7B8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82947" y="442579"/>
            <a:ext cx="441864" cy="309326"/>
          </a:xfrm>
          <a:prstGeom prst="rect">
            <a:avLst/>
          </a:prstGeom>
          <a:noFill/>
          <a:extLst>
            <a:ext uri="{909E8E84-426E-40DD-AFC4-6F175D3DCCD1}">
              <a14:hiddenFill xmlns:a14="http://schemas.microsoft.com/office/drawing/2010/main">
                <a:solidFill>
                  <a:srgbClr val="FFFFFF"/>
                </a:solidFill>
              </a14:hiddenFill>
            </a:ext>
          </a:extLst>
        </p:spPr>
      </p:pic>
      <p:sp>
        <p:nvSpPr>
          <p:cNvPr id="1072" name="TextBox 1071">
            <a:extLst>
              <a:ext uri="{FF2B5EF4-FFF2-40B4-BE49-F238E27FC236}">
                <a16:creationId xmlns:a16="http://schemas.microsoft.com/office/drawing/2014/main" id="{CF530E77-FB3D-C973-0A32-27BC820273F0}"/>
              </a:ext>
            </a:extLst>
          </p:cNvPr>
          <p:cNvSpPr txBox="1"/>
          <p:nvPr/>
        </p:nvSpPr>
        <p:spPr>
          <a:xfrm>
            <a:off x="102735" y="850215"/>
            <a:ext cx="5967984" cy="3046988"/>
          </a:xfrm>
          <a:prstGeom prst="rect">
            <a:avLst/>
          </a:prstGeom>
          <a:noFill/>
          <a:ln>
            <a:solidFill>
              <a:schemeClr val="tx1"/>
            </a:solidFill>
          </a:ln>
        </p:spPr>
        <p:txBody>
          <a:bodyPr wrap="square" rtlCol="0">
            <a:spAutoFit/>
          </a:bodyPr>
          <a:lstStyle/>
          <a:p>
            <a:pPr marL="285750" indent="-285750">
              <a:buFont typeface="Arial" panose="020B0604020202020204" pitchFamily="34" charset="0"/>
              <a:buChar char="•"/>
            </a:pPr>
            <a:r>
              <a:rPr lang="en-US" sz="1600" b="0" i="0" dirty="0">
                <a:solidFill>
                  <a:srgbClr val="202122"/>
                </a:solidFill>
                <a:effectLst/>
                <a:cs typeface="Arial" panose="020B0604020202020204" pitchFamily="34" charset="0"/>
              </a:rPr>
              <a:t>DQ is one of the oldest American QSR chains established in 1940 with its vision to be the most favorite QSR chain of the world.</a:t>
            </a:r>
          </a:p>
          <a:p>
            <a:endParaRPr lang="en-US" sz="1600" b="0" i="0" dirty="0">
              <a:solidFill>
                <a:srgbClr val="202122"/>
              </a:solidFill>
              <a:effectLst/>
              <a:cs typeface="Arial" panose="020B0604020202020204" pitchFamily="34" charset="0"/>
            </a:endParaRPr>
          </a:p>
          <a:p>
            <a:pPr marL="285750" indent="-285750">
              <a:buFont typeface="Arial" panose="020B0604020202020204" pitchFamily="34" charset="0"/>
              <a:buChar char="•"/>
            </a:pPr>
            <a:r>
              <a:rPr lang="en-US" sz="1600" b="0" i="0" dirty="0">
                <a:solidFill>
                  <a:srgbClr val="202122"/>
                </a:solidFill>
                <a:effectLst/>
              </a:rPr>
              <a:t>The largest Dairy Queen in the US is in Bloomington, Illinois. The largest in the world is in Riyadh, Saudi Arabia, and the busiest in the world is in Charlottetown, Prince Edward Island.</a:t>
            </a:r>
          </a:p>
          <a:p>
            <a:endParaRPr lang="en-US" sz="1600" b="0" i="0" dirty="0">
              <a:solidFill>
                <a:srgbClr val="202122"/>
              </a:solidFill>
              <a:effectLst/>
            </a:endParaRPr>
          </a:p>
          <a:p>
            <a:pPr marL="285750" indent="-285750">
              <a:buFont typeface="Arial" panose="020B0604020202020204" pitchFamily="34" charset="0"/>
              <a:buChar char="•"/>
            </a:pPr>
            <a:r>
              <a:rPr lang="en-US" sz="1600" b="0" i="0" dirty="0">
                <a:solidFill>
                  <a:srgbClr val="202122"/>
                </a:solidFill>
                <a:effectLst/>
              </a:rPr>
              <a:t>The liquid capital required to invest in a Dairy Queen franchise is $400,000, and the minimum net worth is $750,000.. The initial franchise fee is $45,000, while the total investment amount required ranges from $1.1 million to $1.8 million. </a:t>
            </a:r>
            <a:endParaRPr lang="en-IN" sz="1600" b="0" i="0" dirty="0">
              <a:solidFill>
                <a:srgbClr val="202122"/>
              </a:solidFill>
              <a:effectLst/>
              <a:cs typeface="Arial" panose="020B0604020202020204" pitchFamily="34" charset="0"/>
            </a:endParaRPr>
          </a:p>
          <a:p>
            <a:endParaRPr lang="en-US" sz="1600" b="0" i="0" dirty="0">
              <a:solidFill>
                <a:srgbClr val="202122"/>
              </a:solidFill>
              <a:effectLst/>
            </a:endParaRPr>
          </a:p>
        </p:txBody>
      </p:sp>
      <p:cxnSp>
        <p:nvCxnSpPr>
          <p:cNvPr id="1069" name="Straight Connector 1068">
            <a:extLst>
              <a:ext uri="{FF2B5EF4-FFF2-40B4-BE49-F238E27FC236}">
                <a16:creationId xmlns:a16="http://schemas.microsoft.com/office/drawing/2014/main" id="{B4DDD300-CDBD-7D57-2D38-3A336DAD6E69}"/>
              </a:ext>
            </a:extLst>
          </p:cNvPr>
          <p:cNvCxnSpPr/>
          <p:nvPr/>
        </p:nvCxnSpPr>
        <p:spPr>
          <a:xfrm>
            <a:off x="262128" y="4137553"/>
            <a:ext cx="11667744" cy="0"/>
          </a:xfrm>
          <a:prstGeom prst="line">
            <a:avLst/>
          </a:prstGeom>
        </p:spPr>
        <p:style>
          <a:lnRef idx="1">
            <a:schemeClr val="dk1"/>
          </a:lnRef>
          <a:fillRef idx="0">
            <a:schemeClr val="dk1"/>
          </a:fillRef>
          <a:effectRef idx="0">
            <a:schemeClr val="dk1"/>
          </a:effectRef>
          <a:fontRef idx="minor">
            <a:schemeClr val="tx1"/>
          </a:fontRef>
        </p:style>
      </p:cxnSp>
      <p:sp>
        <p:nvSpPr>
          <p:cNvPr id="1073" name="TextBox 1072">
            <a:extLst>
              <a:ext uri="{FF2B5EF4-FFF2-40B4-BE49-F238E27FC236}">
                <a16:creationId xmlns:a16="http://schemas.microsoft.com/office/drawing/2014/main" id="{20EEBF95-9C4E-66C6-F744-71F2F3878CE0}"/>
              </a:ext>
            </a:extLst>
          </p:cNvPr>
          <p:cNvSpPr txBox="1"/>
          <p:nvPr/>
        </p:nvSpPr>
        <p:spPr>
          <a:xfrm>
            <a:off x="607004" y="427965"/>
            <a:ext cx="1993392" cy="338554"/>
          </a:xfrm>
          <a:prstGeom prst="rect">
            <a:avLst/>
          </a:prstGeom>
          <a:noFill/>
          <a:ln>
            <a:solidFill>
              <a:schemeClr val="tx1"/>
            </a:solidFill>
          </a:ln>
        </p:spPr>
        <p:txBody>
          <a:bodyPr wrap="square" rtlCol="0">
            <a:spAutoFit/>
          </a:bodyPr>
          <a:lstStyle/>
          <a:p>
            <a:pPr algn="ctr"/>
            <a:r>
              <a:rPr lang="en-IN" sz="1600" dirty="0"/>
              <a:t>About the brand</a:t>
            </a:r>
            <a:endParaRPr lang="en-US" sz="1600" dirty="0"/>
          </a:p>
        </p:txBody>
      </p:sp>
      <p:sp>
        <p:nvSpPr>
          <p:cNvPr id="1074" name="TextBox 1073">
            <a:extLst>
              <a:ext uri="{FF2B5EF4-FFF2-40B4-BE49-F238E27FC236}">
                <a16:creationId xmlns:a16="http://schemas.microsoft.com/office/drawing/2014/main" id="{A22A0E0E-E21D-50BB-13F3-D6DE7DC4EE94}"/>
              </a:ext>
            </a:extLst>
          </p:cNvPr>
          <p:cNvSpPr txBox="1"/>
          <p:nvPr/>
        </p:nvSpPr>
        <p:spPr>
          <a:xfrm>
            <a:off x="6182947" y="849408"/>
            <a:ext cx="5891784" cy="3046988"/>
          </a:xfrm>
          <a:prstGeom prst="rect">
            <a:avLst/>
          </a:prstGeom>
          <a:noFill/>
          <a:ln>
            <a:solidFill>
              <a:schemeClr val="tx1"/>
            </a:solidFill>
          </a:ln>
        </p:spPr>
        <p:txBody>
          <a:bodyPr wrap="square" rtlCol="0">
            <a:spAutoFit/>
          </a:bodyPr>
          <a:lstStyle/>
          <a:p>
            <a:r>
              <a:rPr lang="en-US" sz="1600" b="0" i="0" dirty="0">
                <a:solidFill>
                  <a:srgbClr val="202124"/>
                </a:solidFill>
                <a:effectLst/>
                <a:latin typeface="arial" panose="020B0604020202020204" pitchFamily="34" charset="0"/>
              </a:rPr>
              <a:t>DQ is now known for </a:t>
            </a:r>
            <a:r>
              <a:rPr lang="en-US" sz="1600" b="1" i="0" dirty="0">
                <a:solidFill>
                  <a:srgbClr val="202124"/>
                </a:solidFill>
                <a:effectLst/>
                <a:latin typeface="arial" panose="020B0604020202020204" pitchFamily="34" charset="0"/>
              </a:rPr>
              <a:t>its iconic Blizzard</a:t>
            </a:r>
            <a:r>
              <a:rPr lang="en-US" sz="1600" b="0" i="0" dirty="0">
                <a:solidFill>
                  <a:srgbClr val="202124"/>
                </a:solidFill>
                <a:effectLst/>
                <a:latin typeface="arial" panose="020B0604020202020204" pitchFamily="34" charset="0"/>
              </a:rPr>
              <a:t>, where candy and other delicious toppings like cookies and brownies are mixed into ice cream for a decadent sweet treat and they are served upside down</a:t>
            </a:r>
          </a:p>
          <a:p>
            <a:endParaRPr lang="en-US" sz="1600" dirty="0">
              <a:solidFill>
                <a:srgbClr val="202124"/>
              </a:solidFill>
              <a:latin typeface="arial" panose="020B0604020202020204" pitchFamily="34" charset="0"/>
            </a:endParaRPr>
          </a:p>
          <a:p>
            <a:endParaRPr lang="en-US" sz="1600" b="0" i="0" dirty="0">
              <a:solidFill>
                <a:srgbClr val="202124"/>
              </a:solidFill>
              <a:effectLst/>
              <a:latin typeface="arial" panose="020B0604020202020204" pitchFamily="34" charset="0"/>
            </a:endParaRPr>
          </a:p>
          <a:p>
            <a:endParaRPr lang="en-US" sz="1600" dirty="0">
              <a:solidFill>
                <a:srgbClr val="202124"/>
              </a:solidFill>
              <a:latin typeface="arial" panose="020B0604020202020204" pitchFamily="34" charset="0"/>
            </a:endParaRPr>
          </a:p>
          <a:p>
            <a:endParaRPr lang="en-US" sz="1600" b="0" i="0" dirty="0">
              <a:solidFill>
                <a:srgbClr val="202124"/>
              </a:solidFill>
              <a:effectLst/>
              <a:latin typeface="arial" panose="020B0604020202020204" pitchFamily="34" charset="0"/>
            </a:endParaRPr>
          </a:p>
          <a:p>
            <a:endParaRPr lang="en-US" sz="1600" dirty="0">
              <a:solidFill>
                <a:srgbClr val="202124"/>
              </a:solidFill>
              <a:latin typeface="arial" panose="020B0604020202020204" pitchFamily="34" charset="0"/>
            </a:endParaRPr>
          </a:p>
          <a:p>
            <a:endParaRPr lang="en-US" sz="1600" b="0" i="0" dirty="0">
              <a:solidFill>
                <a:srgbClr val="202124"/>
              </a:solidFill>
              <a:effectLst/>
              <a:latin typeface="arial" panose="020B0604020202020204" pitchFamily="34" charset="0"/>
            </a:endParaRPr>
          </a:p>
          <a:p>
            <a:endParaRPr lang="en-US" sz="1600" dirty="0">
              <a:solidFill>
                <a:srgbClr val="202124"/>
              </a:solidFill>
              <a:latin typeface="arial" panose="020B0604020202020204" pitchFamily="34" charset="0"/>
            </a:endParaRPr>
          </a:p>
          <a:p>
            <a:endParaRPr lang="en-US" sz="1600" dirty="0">
              <a:solidFill>
                <a:srgbClr val="202124"/>
              </a:solidFill>
              <a:latin typeface="arial" panose="020B0604020202020204" pitchFamily="34" charset="0"/>
            </a:endParaRPr>
          </a:p>
        </p:txBody>
      </p:sp>
      <p:sp>
        <p:nvSpPr>
          <p:cNvPr id="1075" name="TextBox 1074">
            <a:extLst>
              <a:ext uri="{FF2B5EF4-FFF2-40B4-BE49-F238E27FC236}">
                <a16:creationId xmlns:a16="http://schemas.microsoft.com/office/drawing/2014/main" id="{72296234-DA49-B1C9-2AF2-BBE4795B0691}"/>
              </a:ext>
            </a:extLst>
          </p:cNvPr>
          <p:cNvSpPr txBox="1"/>
          <p:nvPr/>
        </p:nvSpPr>
        <p:spPr>
          <a:xfrm>
            <a:off x="6684165" y="448740"/>
            <a:ext cx="1993392" cy="338554"/>
          </a:xfrm>
          <a:prstGeom prst="rect">
            <a:avLst/>
          </a:prstGeom>
          <a:noFill/>
          <a:ln>
            <a:solidFill>
              <a:schemeClr val="tx1"/>
            </a:solidFill>
          </a:ln>
        </p:spPr>
        <p:txBody>
          <a:bodyPr wrap="square" rtlCol="0">
            <a:spAutoFit/>
          </a:bodyPr>
          <a:lstStyle/>
          <a:p>
            <a:pPr algn="ctr"/>
            <a:r>
              <a:rPr lang="en-IN" sz="1600" dirty="0"/>
              <a:t>USP</a:t>
            </a:r>
            <a:endParaRPr lang="en-US" sz="1600" dirty="0"/>
          </a:p>
        </p:txBody>
      </p:sp>
      <p:pic>
        <p:nvPicPr>
          <p:cNvPr id="1079" name="Picture 6" descr="Why Does Dairy Queen Flip Their Blizzards? | Taste of Home">
            <a:extLst>
              <a:ext uri="{FF2B5EF4-FFF2-40B4-BE49-F238E27FC236}">
                <a16:creationId xmlns:a16="http://schemas.microsoft.com/office/drawing/2014/main" id="{EF5DA858-21EB-FC74-FB8A-A4FB6139ABB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022279" y="1762237"/>
            <a:ext cx="3008839" cy="20034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25455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0CDCEF5A-2CB6-8BF6-C1A8-6D28D50EAD54}"/>
              </a:ext>
            </a:extLst>
          </p:cNvPr>
          <p:cNvGraphicFramePr/>
          <p:nvPr>
            <p:extLst>
              <p:ext uri="{D42A27DB-BD31-4B8C-83A1-F6EECF244321}">
                <p14:modId xmlns:p14="http://schemas.microsoft.com/office/powerpoint/2010/main" val="1082226580"/>
              </p:ext>
            </p:extLst>
          </p:nvPr>
        </p:nvGraphicFramePr>
        <p:xfrm>
          <a:off x="0" y="0"/>
          <a:ext cx="12192000" cy="304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 name="Picture 2">
            <a:extLst>
              <a:ext uri="{FF2B5EF4-FFF2-40B4-BE49-F238E27FC236}">
                <a16:creationId xmlns:a16="http://schemas.microsoft.com/office/drawing/2014/main" id="{37FCB53D-4DD8-BD0C-1E56-226C302D7C3D}"/>
              </a:ext>
            </a:extLst>
          </p:cNvPr>
          <p:cNvPicPr>
            <a:picLocks noChangeAspect="1"/>
          </p:cNvPicPr>
          <p:nvPr/>
        </p:nvPicPr>
        <p:blipFill>
          <a:blip r:embed="rId7"/>
          <a:stretch>
            <a:fillRect/>
          </a:stretch>
        </p:blipFill>
        <p:spPr>
          <a:xfrm>
            <a:off x="235437" y="3030838"/>
            <a:ext cx="4562186" cy="3423125"/>
          </a:xfrm>
          <a:prstGeom prst="rect">
            <a:avLst/>
          </a:prstGeom>
          <a:effectLst>
            <a:outerShdw blurRad="63500" sx="102000" sy="102000" algn="ctr" rotWithShape="0">
              <a:prstClr val="black">
                <a:alpha val="40000"/>
              </a:prstClr>
            </a:outerShdw>
          </a:effectLst>
        </p:spPr>
      </p:pic>
      <p:sp>
        <p:nvSpPr>
          <p:cNvPr id="5" name="Google Shape;1270;p52">
            <a:extLst>
              <a:ext uri="{FF2B5EF4-FFF2-40B4-BE49-F238E27FC236}">
                <a16:creationId xmlns:a16="http://schemas.microsoft.com/office/drawing/2014/main" id="{50ABDE59-4B6D-AD4A-4AFE-86370707D5A8}"/>
              </a:ext>
            </a:extLst>
          </p:cNvPr>
          <p:cNvSpPr/>
          <p:nvPr/>
        </p:nvSpPr>
        <p:spPr>
          <a:xfrm>
            <a:off x="235437" y="531009"/>
            <a:ext cx="624300" cy="624300"/>
          </a:xfrm>
          <a:prstGeom prst="roundRect">
            <a:avLst>
              <a:gd name="adj" fmla="val 50000"/>
            </a:avLst>
          </a:prstGeom>
          <a:solidFill>
            <a:srgbClr val="EE3E4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b="1" dirty="0">
                <a:solidFill>
                  <a:schemeClr val="lt1"/>
                </a:solidFill>
                <a:ea typeface="Fira Sans Extra Condensed"/>
                <a:cs typeface="Fira Sans Extra Condensed"/>
                <a:sym typeface="Fira Sans Extra Condensed"/>
              </a:rPr>
              <a:t>188</a:t>
            </a:r>
            <a:endParaRPr sz="1300" b="1" dirty="0">
              <a:solidFill>
                <a:schemeClr val="lt1"/>
              </a:solidFill>
              <a:ea typeface="Fira Sans Extra Condensed"/>
              <a:cs typeface="Fira Sans Extra Condensed"/>
              <a:sym typeface="Fira Sans Extra Condensed"/>
            </a:endParaRPr>
          </a:p>
        </p:txBody>
      </p:sp>
      <p:sp>
        <p:nvSpPr>
          <p:cNvPr id="6" name="TextBox 5">
            <a:extLst>
              <a:ext uri="{FF2B5EF4-FFF2-40B4-BE49-F238E27FC236}">
                <a16:creationId xmlns:a16="http://schemas.microsoft.com/office/drawing/2014/main" id="{69731061-15E9-C7FA-5D09-07BB66F63940}"/>
              </a:ext>
            </a:extLst>
          </p:cNvPr>
          <p:cNvSpPr txBox="1"/>
          <p:nvPr/>
        </p:nvSpPr>
        <p:spPr>
          <a:xfrm>
            <a:off x="978195" y="531009"/>
            <a:ext cx="3819428" cy="584775"/>
          </a:xfrm>
          <a:prstGeom prst="rect">
            <a:avLst/>
          </a:prstGeom>
          <a:noFill/>
          <a:ln>
            <a:solidFill>
              <a:schemeClr val="tx1"/>
            </a:solidFill>
          </a:ln>
        </p:spPr>
        <p:txBody>
          <a:bodyPr wrap="square" rtlCol="0">
            <a:spAutoFit/>
          </a:bodyPr>
          <a:lstStyle/>
          <a:p>
            <a:pPr algn="just"/>
            <a:r>
              <a:rPr lang="en-IN" sz="1600" dirty="0"/>
              <a:t>Billion rupees is the market value of QSR chains in India in 2020</a:t>
            </a:r>
            <a:endParaRPr lang="en-US" sz="1600" dirty="0"/>
          </a:p>
        </p:txBody>
      </p:sp>
      <p:sp>
        <p:nvSpPr>
          <p:cNvPr id="7" name="Google Shape;1270;p52">
            <a:extLst>
              <a:ext uri="{FF2B5EF4-FFF2-40B4-BE49-F238E27FC236}">
                <a16:creationId xmlns:a16="http://schemas.microsoft.com/office/drawing/2014/main" id="{0D1D6827-A1B9-C65A-1726-11184C5098CD}"/>
              </a:ext>
            </a:extLst>
          </p:cNvPr>
          <p:cNvSpPr/>
          <p:nvPr/>
        </p:nvSpPr>
        <p:spPr>
          <a:xfrm>
            <a:off x="235437" y="1250787"/>
            <a:ext cx="624300" cy="624300"/>
          </a:xfrm>
          <a:prstGeom prst="roundRect">
            <a:avLst>
              <a:gd name="adj" fmla="val 50000"/>
            </a:avLst>
          </a:prstGeom>
          <a:solidFill>
            <a:srgbClr val="EE3E4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b="1" dirty="0">
                <a:solidFill>
                  <a:schemeClr val="lt1"/>
                </a:solidFill>
                <a:ea typeface="Fira Sans Extra Condensed"/>
                <a:cs typeface="Fira Sans Extra Condensed"/>
                <a:sym typeface="Fira Sans Extra Condensed"/>
              </a:rPr>
              <a:t>500</a:t>
            </a:r>
            <a:endParaRPr sz="1300" b="1" dirty="0">
              <a:solidFill>
                <a:schemeClr val="lt1"/>
              </a:solidFill>
              <a:ea typeface="Fira Sans Extra Condensed"/>
              <a:cs typeface="Fira Sans Extra Condensed"/>
              <a:sym typeface="Fira Sans Extra Condensed"/>
            </a:endParaRPr>
          </a:p>
        </p:txBody>
      </p:sp>
      <p:sp>
        <p:nvSpPr>
          <p:cNvPr id="8" name="TextBox 7">
            <a:extLst>
              <a:ext uri="{FF2B5EF4-FFF2-40B4-BE49-F238E27FC236}">
                <a16:creationId xmlns:a16="http://schemas.microsoft.com/office/drawing/2014/main" id="{6E2199B4-3E65-477B-BEBE-BCB661F087A3}"/>
              </a:ext>
            </a:extLst>
          </p:cNvPr>
          <p:cNvSpPr txBox="1"/>
          <p:nvPr/>
        </p:nvSpPr>
        <p:spPr>
          <a:xfrm>
            <a:off x="978195" y="1270549"/>
            <a:ext cx="3819428" cy="584775"/>
          </a:xfrm>
          <a:prstGeom prst="rect">
            <a:avLst/>
          </a:prstGeom>
          <a:noFill/>
          <a:ln>
            <a:solidFill>
              <a:schemeClr val="tx1"/>
            </a:solidFill>
          </a:ln>
        </p:spPr>
        <p:txBody>
          <a:bodyPr wrap="square" rtlCol="0">
            <a:spAutoFit/>
          </a:bodyPr>
          <a:lstStyle/>
          <a:p>
            <a:pPr algn="just"/>
            <a:r>
              <a:rPr lang="en-IN" sz="1600" dirty="0"/>
              <a:t>Billion rupees is the expected market value by 2025</a:t>
            </a:r>
            <a:endParaRPr lang="en-US" sz="1600" dirty="0"/>
          </a:p>
        </p:txBody>
      </p:sp>
      <p:pic>
        <p:nvPicPr>
          <p:cNvPr id="2050" name="Picture 2">
            <a:extLst>
              <a:ext uri="{FF2B5EF4-FFF2-40B4-BE49-F238E27FC236}">
                <a16:creationId xmlns:a16="http://schemas.microsoft.com/office/drawing/2014/main" id="{DF2E4C9E-7A81-3953-DF08-AD7190B43F1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35437" y="2136835"/>
            <a:ext cx="624300" cy="6243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6CFCE93C-8D8C-DAC3-DC1E-1F13861D4F6A}"/>
              </a:ext>
            </a:extLst>
          </p:cNvPr>
          <p:cNvSpPr txBox="1"/>
          <p:nvPr/>
        </p:nvSpPr>
        <p:spPr>
          <a:xfrm>
            <a:off x="978195" y="2027582"/>
            <a:ext cx="3819428" cy="830997"/>
          </a:xfrm>
          <a:prstGeom prst="rect">
            <a:avLst/>
          </a:prstGeom>
          <a:noFill/>
          <a:ln>
            <a:solidFill>
              <a:schemeClr val="tx1"/>
            </a:solidFill>
          </a:ln>
        </p:spPr>
        <p:txBody>
          <a:bodyPr wrap="square" rtlCol="0">
            <a:spAutoFit/>
          </a:bodyPr>
          <a:lstStyle/>
          <a:p>
            <a:pPr algn="just"/>
            <a:r>
              <a:rPr lang="en-IN" sz="1600" dirty="0"/>
              <a:t>Market drivers: </a:t>
            </a:r>
            <a:r>
              <a:rPr lang="en-US" sz="1600" dirty="0"/>
              <a:t>R</a:t>
            </a:r>
            <a:r>
              <a:rPr lang="en-US" sz="1600" b="0" i="0" dirty="0">
                <a:effectLst/>
              </a:rPr>
              <a:t>ising exposure to western food and culture along with the higher disposable income of the middle class</a:t>
            </a:r>
            <a:endParaRPr lang="en-US" sz="1600" dirty="0"/>
          </a:p>
        </p:txBody>
      </p:sp>
      <p:sp>
        <p:nvSpPr>
          <p:cNvPr id="11" name="TextBox 10">
            <a:extLst>
              <a:ext uri="{FF2B5EF4-FFF2-40B4-BE49-F238E27FC236}">
                <a16:creationId xmlns:a16="http://schemas.microsoft.com/office/drawing/2014/main" id="{3E3898F0-7A24-1741-BE35-E91A44A34910}"/>
              </a:ext>
            </a:extLst>
          </p:cNvPr>
          <p:cNvSpPr txBox="1"/>
          <p:nvPr/>
        </p:nvSpPr>
        <p:spPr>
          <a:xfrm>
            <a:off x="5201979" y="517046"/>
            <a:ext cx="6754584" cy="1877437"/>
          </a:xfrm>
          <a:prstGeom prst="rect">
            <a:avLst/>
          </a:prstGeom>
          <a:noFill/>
          <a:ln>
            <a:solidFill>
              <a:schemeClr val="tx1"/>
            </a:solidFill>
          </a:ln>
        </p:spPr>
        <p:txBody>
          <a:bodyPr wrap="square">
            <a:spAutoFit/>
          </a:bodyPr>
          <a:lstStyle/>
          <a:p>
            <a:pPr algn="l" fontAlgn="base"/>
            <a:r>
              <a:rPr lang="en-US" b="1" i="0" dirty="0">
                <a:effectLst/>
              </a:rPr>
              <a:t>Unorganized versus organized QSR sector</a:t>
            </a:r>
          </a:p>
          <a:p>
            <a:pPr algn="l" fontAlgn="base"/>
            <a:endParaRPr lang="en-US" b="1" i="0" dirty="0">
              <a:effectLst/>
            </a:endParaRPr>
          </a:p>
          <a:p>
            <a:pPr algn="l" fontAlgn="base"/>
            <a:r>
              <a:rPr lang="en-US" sz="1600" i="0" dirty="0">
                <a:effectLst/>
              </a:rPr>
              <a:t>Roadside eateries, Dhabas, and food stalls, the traditional fast-food formats form a major part of the unorganized sector. The organized fast-food sector in India is dominated by global food chains like Dominos, McDonalds, KFC and Pizza Hut. These leading chain restaurants successfully catered to the country's population and by adding customized dishes to their standard menus.</a:t>
            </a:r>
            <a:endParaRPr lang="en-US" sz="1600" dirty="0"/>
          </a:p>
        </p:txBody>
      </p:sp>
      <p:sp>
        <p:nvSpPr>
          <p:cNvPr id="12" name="TextBox 11">
            <a:extLst>
              <a:ext uri="{FF2B5EF4-FFF2-40B4-BE49-F238E27FC236}">
                <a16:creationId xmlns:a16="http://schemas.microsoft.com/office/drawing/2014/main" id="{37F3B51C-18E1-12DF-3B8B-015F65D1699E}"/>
              </a:ext>
            </a:extLst>
          </p:cNvPr>
          <p:cNvSpPr txBox="1"/>
          <p:nvPr/>
        </p:nvSpPr>
        <p:spPr>
          <a:xfrm>
            <a:off x="197658" y="6517734"/>
            <a:ext cx="2583712" cy="338554"/>
          </a:xfrm>
          <a:prstGeom prst="rect">
            <a:avLst/>
          </a:prstGeom>
          <a:noFill/>
        </p:spPr>
        <p:txBody>
          <a:bodyPr wrap="square" rtlCol="0">
            <a:spAutoFit/>
          </a:bodyPr>
          <a:lstStyle/>
          <a:p>
            <a:r>
              <a:rPr lang="en-IN" sz="1600" b="1" dirty="0"/>
              <a:t>Source: </a:t>
            </a:r>
            <a:r>
              <a:rPr lang="en-IN" sz="1600" dirty="0"/>
              <a:t>Statista</a:t>
            </a:r>
            <a:endParaRPr lang="en-US" sz="1600" b="1" dirty="0"/>
          </a:p>
        </p:txBody>
      </p:sp>
      <p:sp>
        <p:nvSpPr>
          <p:cNvPr id="14" name="Rectangle 13">
            <a:extLst>
              <a:ext uri="{FF2B5EF4-FFF2-40B4-BE49-F238E27FC236}">
                <a16:creationId xmlns:a16="http://schemas.microsoft.com/office/drawing/2014/main" id="{7F72CBF8-93F8-A3CD-505F-EA019EA30EBA}"/>
              </a:ext>
            </a:extLst>
          </p:cNvPr>
          <p:cNvSpPr/>
          <p:nvPr/>
        </p:nvSpPr>
        <p:spPr>
          <a:xfrm>
            <a:off x="5201979" y="2562447"/>
            <a:ext cx="6754584" cy="86655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a:extLst>
              <a:ext uri="{FF2B5EF4-FFF2-40B4-BE49-F238E27FC236}">
                <a16:creationId xmlns:a16="http://schemas.microsoft.com/office/drawing/2014/main" id="{E714791C-10F7-B4FA-4688-85F3C2D26154}"/>
              </a:ext>
            </a:extLst>
          </p:cNvPr>
          <p:cNvGrpSpPr/>
          <p:nvPr/>
        </p:nvGrpSpPr>
        <p:grpSpPr>
          <a:xfrm>
            <a:off x="5059208" y="2465376"/>
            <a:ext cx="6456077" cy="1103226"/>
            <a:chOff x="4916081" y="2453713"/>
            <a:chExt cx="6456077" cy="1103226"/>
          </a:xfrm>
        </p:grpSpPr>
        <p:pic>
          <p:nvPicPr>
            <p:cNvPr id="2054" name="Picture 6" descr="Mcdonalds Png Logo - Free Transparent PNG Logos">
              <a:extLst>
                <a:ext uri="{FF2B5EF4-FFF2-40B4-BE49-F238E27FC236}">
                  <a16:creationId xmlns:a16="http://schemas.microsoft.com/office/drawing/2014/main" id="{5A31A51B-9E74-C43B-E12A-3B44F7CF3DA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182347" y="2453713"/>
              <a:ext cx="1470968" cy="1103226"/>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Kfc Png Logo - Free Transparent PNG Logos">
              <a:extLst>
                <a:ext uri="{FF2B5EF4-FFF2-40B4-BE49-F238E27FC236}">
                  <a16:creationId xmlns:a16="http://schemas.microsoft.com/office/drawing/2014/main" id="{CA3F9AFF-8B11-6196-1359-7345BB395B2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636716" y="2653440"/>
              <a:ext cx="684566" cy="684566"/>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a:extLst>
                <a:ext uri="{FF2B5EF4-FFF2-40B4-BE49-F238E27FC236}">
                  <a16:creationId xmlns:a16="http://schemas.microsoft.com/office/drawing/2014/main" id="{F6398B1E-05AD-9AE1-EB56-EE3934A3FFB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680243" y="2653439"/>
              <a:ext cx="727669" cy="684567"/>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a:extLst>
                <a:ext uri="{FF2B5EF4-FFF2-40B4-BE49-F238E27FC236}">
                  <a16:creationId xmlns:a16="http://schemas.microsoft.com/office/drawing/2014/main" id="{DBF9DF25-EDDA-8C04-17B4-ECA7949BF04F}"/>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766874" y="2654452"/>
              <a:ext cx="701748" cy="701748"/>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Taco Bell Logo transparent PNG - StickPNG">
              <a:extLst>
                <a:ext uri="{FF2B5EF4-FFF2-40B4-BE49-F238E27FC236}">
                  <a16:creationId xmlns:a16="http://schemas.microsoft.com/office/drawing/2014/main" id="{80698C40-5778-473F-611A-6AF0A631B5B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822746" y="2653439"/>
              <a:ext cx="549412" cy="68456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Dominos Png Logo - Free Transparent PNG Logos">
              <a:extLst>
                <a:ext uri="{FF2B5EF4-FFF2-40B4-BE49-F238E27FC236}">
                  <a16:creationId xmlns:a16="http://schemas.microsoft.com/office/drawing/2014/main" id="{F48E9D5C-3F6C-91BF-DB2F-2525557FE85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916081" y="2453713"/>
              <a:ext cx="1963036" cy="1103226"/>
            </a:xfrm>
            <a:prstGeom prst="rect">
              <a:avLst/>
            </a:prstGeom>
            <a:noFill/>
            <a:extLst>
              <a:ext uri="{909E8E84-426E-40DD-AFC4-6F175D3DCCD1}">
                <a14:hiddenFill xmlns:a14="http://schemas.microsoft.com/office/drawing/2010/main">
                  <a:solidFill>
                    <a:srgbClr val="FFFFFF"/>
                  </a:solidFill>
                </a14:hiddenFill>
              </a:ext>
            </a:extLst>
          </p:spPr>
        </p:pic>
      </p:grpSp>
      <p:sp>
        <p:nvSpPr>
          <p:cNvPr id="22" name="TextBox 21">
            <a:extLst>
              <a:ext uri="{FF2B5EF4-FFF2-40B4-BE49-F238E27FC236}">
                <a16:creationId xmlns:a16="http://schemas.microsoft.com/office/drawing/2014/main" id="{A7E3572E-26FA-53AD-3561-95BE1D3835E0}"/>
              </a:ext>
            </a:extLst>
          </p:cNvPr>
          <p:cNvSpPr txBox="1"/>
          <p:nvPr/>
        </p:nvSpPr>
        <p:spPr>
          <a:xfrm>
            <a:off x="5201978" y="3639495"/>
            <a:ext cx="6754583" cy="2123658"/>
          </a:xfrm>
          <a:prstGeom prst="rect">
            <a:avLst/>
          </a:prstGeom>
          <a:noFill/>
          <a:ln>
            <a:solidFill>
              <a:schemeClr val="tx1"/>
            </a:solidFill>
          </a:ln>
        </p:spPr>
        <p:txBody>
          <a:bodyPr wrap="square">
            <a:spAutoFit/>
          </a:bodyPr>
          <a:lstStyle/>
          <a:p>
            <a:pPr fontAlgn="base"/>
            <a:r>
              <a:rPr lang="en-US" b="1" dirty="0"/>
              <a:t>Impact of COVID-19 on QSRs</a:t>
            </a:r>
          </a:p>
          <a:p>
            <a:pPr fontAlgn="base"/>
            <a:endParaRPr lang="en-US" b="1" dirty="0"/>
          </a:p>
          <a:p>
            <a:pPr fontAlgn="base"/>
            <a:r>
              <a:rPr lang="en-US" sz="1600" dirty="0"/>
              <a:t>The food service industry was tremendously affected by the COVID-19 pandemic and the subsequent lockdowns. The pandemic created a massive demand for online food delivery services. Swiggy and Zomato emerged as the leading food delivery services in the country and introduced new features such as grocery delivery, pay later services and running errands to stay ahead of their competitors.</a:t>
            </a:r>
          </a:p>
        </p:txBody>
      </p:sp>
      <p:sp>
        <p:nvSpPr>
          <p:cNvPr id="30" name="Rectangle 29">
            <a:extLst>
              <a:ext uri="{FF2B5EF4-FFF2-40B4-BE49-F238E27FC236}">
                <a16:creationId xmlns:a16="http://schemas.microsoft.com/office/drawing/2014/main" id="{7C080F62-0444-D260-CBAA-2A99AD5E24A9}"/>
              </a:ext>
            </a:extLst>
          </p:cNvPr>
          <p:cNvSpPr/>
          <p:nvPr/>
        </p:nvSpPr>
        <p:spPr>
          <a:xfrm>
            <a:off x="5201977" y="5907677"/>
            <a:ext cx="4473651" cy="86655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64" name="Picture 16">
            <a:extLst>
              <a:ext uri="{FF2B5EF4-FFF2-40B4-BE49-F238E27FC236}">
                <a16:creationId xmlns:a16="http://schemas.microsoft.com/office/drawing/2014/main" id="{15443699-79DC-2B88-1C37-7872F278506B}"/>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454630" y="6069831"/>
            <a:ext cx="1954339" cy="584775"/>
          </a:xfrm>
          <a:prstGeom prst="rect">
            <a:avLst/>
          </a:prstGeom>
          <a:noFill/>
          <a:extLst>
            <a:ext uri="{909E8E84-426E-40DD-AFC4-6F175D3DCCD1}">
              <a14:hiddenFill xmlns:a14="http://schemas.microsoft.com/office/drawing/2010/main">
                <a:solidFill>
                  <a:srgbClr val="FFFFFF"/>
                </a:solidFill>
              </a14:hiddenFill>
            </a:ext>
          </a:extLst>
        </p:spPr>
      </p:pic>
      <p:pic>
        <p:nvPicPr>
          <p:cNvPr id="2066" name="Picture 18">
            <a:extLst>
              <a:ext uri="{FF2B5EF4-FFF2-40B4-BE49-F238E27FC236}">
                <a16:creationId xmlns:a16="http://schemas.microsoft.com/office/drawing/2014/main" id="{888348D1-95B2-E4A6-7BF2-05120472D9AE}"/>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661622" y="6139263"/>
            <a:ext cx="1708298" cy="365683"/>
          </a:xfrm>
          <a:prstGeom prst="rect">
            <a:avLst/>
          </a:prstGeom>
          <a:noFill/>
          <a:extLst>
            <a:ext uri="{909E8E84-426E-40DD-AFC4-6F175D3DCCD1}">
              <a14:hiddenFill xmlns:a14="http://schemas.microsoft.com/office/drawing/2010/main">
                <a:solidFill>
                  <a:srgbClr val="FFFFFF"/>
                </a:solidFill>
              </a14:hiddenFill>
            </a:ext>
          </a:extLst>
        </p:spPr>
      </p:pic>
      <p:pic>
        <p:nvPicPr>
          <p:cNvPr id="2068" name="Picture 20">
            <a:extLst>
              <a:ext uri="{FF2B5EF4-FFF2-40B4-BE49-F238E27FC236}">
                <a16:creationId xmlns:a16="http://schemas.microsoft.com/office/drawing/2014/main" id="{3EDAED08-3DD7-FCD6-3C3A-0AC0DC4E6725}"/>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0094320" y="5486400"/>
            <a:ext cx="1627861"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43586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0CDCEF5A-2CB6-8BF6-C1A8-6D28D50EAD54}"/>
              </a:ext>
            </a:extLst>
          </p:cNvPr>
          <p:cNvGraphicFramePr/>
          <p:nvPr>
            <p:extLst>
              <p:ext uri="{D42A27DB-BD31-4B8C-83A1-F6EECF244321}">
                <p14:modId xmlns:p14="http://schemas.microsoft.com/office/powerpoint/2010/main" val="3804720055"/>
              </p:ext>
            </p:extLst>
          </p:nvPr>
        </p:nvGraphicFramePr>
        <p:xfrm>
          <a:off x="0" y="0"/>
          <a:ext cx="12192000" cy="304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46" name="Group 45">
            <a:extLst>
              <a:ext uri="{FF2B5EF4-FFF2-40B4-BE49-F238E27FC236}">
                <a16:creationId xmlns:a16="http://schemas.microsoft.com/office/drawing/2014/main" id="{F2345A9A-B1C2-2528-60DA-FBDA757FF065}"/>
              </a:ext>
            </a:extLst>
          </p:cNvPr>
          <p:cNvGrpSpPr/>
          <p:nvPr/>
        </p:nvGrpSpPr>
        <p:grpSpPr>
          <a:xfrm>
            <a:off x="70825" y="6156991"/>
            <a:ext cx="12050349" cy="646331"/>
            <a:chOff x="-11555" y="428661"/>
            <a:chExt cx="12050349" cy="646331"/>
          </a:xfrm>
        </p:grpSpPr>
        <p:sp>
          <p:nvSpPr>
            <p:cNvPr id="2" name="TextBox 1">
              <a:extLst>
                <a:ext uri="{FF2B5EF4-FFF2-40B4-BE49-F238E27FC236}">
                  <a16:creationId xmlns:a16="http://schemas.microsoft.com/office/drawing/2014/main" id="{C43986F8-A992-98A0-3E3B-6A7455202562}"/>
                </a:ext>
              </a:extLst>
            </p:cNvPr>
            <p:cNvSpPr txBox="1"/>
            <p:nvPr/>
          </p:nvSpPr>
          <p:spPr>
            <a:xfrm>
              <a:off x="566057" y="428661"/>
              <a:ext cx="11472737" cy="646331"/>
            </a:xfrm>
            <a:prstGeom prst="rect">
              <a:avLst/>
            </a:prstGeom>
            <a:noFill/>
            <a:ln>
              <a:solidFill>
                <a:schemeClr val="tx1"/>
              </a:solidFill>
            </a:ln>
          </p:spPr>
          <p:txBody>
            <a:bodyPr wrap="square" rtlCol="0">
              <a:spAutoFit/>
            </a:bodyPr>
            <a:lstStyle/>
            <a:p>
              <a:pPr algn="just"/>
              <a:r>
                <a:rPr lang="en-IN" sz="1200" dirty="0"/>
                <a:t>Considering the existing rivalry in the organized sector and the huge dominion of the unorganized sector one could sense that it might be too late DQ to enter India. But the reality is Indian market has always been dynamic and welcomed new taste (rise of Momo culture), differentiated offerings (Starbucks and Taco Bell), Localized palette (Maharaja Mac) and Hero products (Burger King Whooper)</a:t>
              </a:r>
              <a:endParaRPr lang="en-US" sz="1200" dirty="0"/>
            </a:p>
          </p:txBody>
        </p:sp>
        <p:pic>
          <p:nvPicPr>
            <p:cNvPr id="3" name="Picture 2">
              <a:extLst>
                <a:ext uri="{FF2B5EF4-FFF2-40B4-BE49-F238E27FC236}">
                  <a16:creationId xmlns:a16="http://schemas.microsoft.com/office/drawing/2014/main" id="{702B3F75-4D16-AAFF-542E-8EEA198AC1A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555" y="479151"/>
              <a:ext cx="512296" cy="51229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31" name="Group 1030">
            <a:extLst>
              <a:ext uri="{FF2B5EF4-FFF2-40B4-BE49-F238E27FC236}">
                <a16:creationId xmlns:a16="http://schemas.microsoft.com/office/drawing/2014/main" id="{79F29519-25BD-DF7F-5FF8-16746AA6B784}"/>
              </a:ext>
            </a:extLst>
          </p:cNvPr>
          <p:cNvGrpSpPr/>
          <p:nvPr/>
        </p:nvGrpSpPr>
        <p:grpSpPr>
          <a:xfrm>
            <a:off x="70825" y="518865"/>
            <a:ext cx="5943601" cy="6327538"/>
            <a:chOff x="70827" y="600025"/>
            <a:chExt cx="5943601" cy="6327538"/>
          </a:xfrm>
        </p:grpSpPr>
        <p:grpSp>
          <p:nvGrpSpPr>
            <p:cNvPr id="58" name="Group 57">
              <a:extLst>
                <a:ext uri="{FF2B5EF4-FFF2-40B4-BE49-F238E27FC236}">
                  <a16:creationId xmlns:a16="http://schemas.microsoft.com/office/drawing/2014/main" id="{5AD6024E-9B1C-0FAA-D918-5B8DF1EEB98C}"/>
                </a:ext>
              </a:extLst>
            </p:cNvPr>
            <p:cNvGrpSpPr/>
            <p:nvPr/>
          </p:nvGrpSpPr>
          <p:grpSpPr>
            <a:xfrm>
              <a:off x="70827" y="600025"/>
              <a:ext cx="5943601" cy="5453746"/>
              <a:chOff x="152399" y="502051"/>
              <a:chExt cx="5943601" cy="5453746"/>
            </a:xfrm>
          </p:grpSpPr>
          <p:grpSp>
            <p:nvGrpSpPr>
              <p:cNvPr id="50" name="Group 49">
                <a:extLst>
                  <a:ext uri="{FF2B5EF4-FFF2-40B4-BE49-F238E27FC236}">
                    <a16:creationId xmlns:a16="http://schemas.microsoft.com/office/drawing/2014/main" id="{36652D2F-6DBF-FFB4-A997-7DA89A58E5B2}"/>
                  </a:ext>
                </a:extLst>
              </p:cNvPr>
              <p:cNvGrpSpPr/>
              <p:nvPr/>
            </p:nvGrpSpPr>
            <p:grpSpPr>
              <a:xfrm>
                <a:off x="152399" y="502054"/>
                <a:ext cx="5943601" cy="5453743"/>
                <a:chOff x="2503713" y="428867"/>
                <a:chExt cx="7010400" cy="5536504"/>
              </a:xfrm>
            </p:grpSpPr>
            <p:cxnSp>
              <p:nvCxnSpPr>
                <p:cNvPr id="44" name="Straight Connector 43">
                  <a:extLst>
                    <a:ext uri="{FF2B5EF4-FFF2-40B4-BE49-F238E27FC236}">
                      <a16:creationId xmlns:a16="http://schemas.microsoft.com/office/drawing/2014/main" id="{FACE392D-4D87-2BB5-3829-CFE3FDE48C1E}"/>
                    </a:ext>
                  </a:extLst>
                </p:cNvPr>
                <p:cNvCxnSpPr>
                  <a:cxnSpLocks/>
                </p:cNvCxnSpPr>
                <p:nvPr/>
              </p:nvCxnSpPr>
              <p:spPr>
                <a:xfrm>
                  <a:off x="6018960" y="428867"/>
                  <a:ext cx="0" cy="5536504"/>
                </a:xfrm>
                <a:prstGeom prst="line">
                  <a:avLst/>
                </a:prstGeom>
              </p:spPr>
              <p:style>
                <a:lnRef idx="1">
                  <a:schemeClr val="dk1"/>
                </a:lnRef>
                <a:fillRef idx="0">
                  <a:schemeClr val="dk1"/>
                </a:fillRef>
                <a:effectRef idx="0">
                  <a:schemeClr val="dk1"/>
                </a:effectRef>
                <a:fontRef idx="minor">
                  <a:schemeClr val="tx1"/>
                </a:fontRef>
              </p:style>
            </p:cxnSp>
            <p:cxnSp>
              <p:nvCxnSpPr>
                <p:cNvPr id="49" name="Straight Connector 48">
                  <a:extLst>
                    <a:ext uri="{FF2B5EF4-FFF2-40B4-BE49-F238E27FC236}">
                      <a16:creationId xmlns:a16="http://schemas.microsoft.com/office/drawing/2014/main" id="{7F0245B0-CFB2-DCDE-C493-FF1CD5B64C77}"/>
                    </a:ext>
                  </a:extLst>
                </p:cNvPr>
                <p:cNvCxnSpPr/>
                <p:nvPr/>
              </p:nvCxnSpPr>
              <p:spPr>
                <a:xfrm>
                  <a:off x="2503713" y="3287485"/>
                  <a:ext cx="7010400" cy="0"/>
                </a:xfrm>
                <a:prstGeom prst="line">
                  <a:avLst/>
                </a:prstGeom>
              </p:spPr>
              <p:style>
                <a:lnRef idx="1">
                  <a:schemeClr val="dk1"/>
                </a:lnRef>
                <a:fillRef idx="0">
                  <a:schemeClr val="dk1"/>
                </a:fillRef>
                <a:effectRef idx="0">
                  <a:schemeClr val="dk1"/>
                </a:effectRef>
                <a:fontRef idx="minor">
                  <a:schemeClr val="tx1"/>
                </a:fontRef>
              </p:style>
            </p:cxnSp>
          </p:grpSp>
          <p:sp>
            <p:nvSpPr>
              <p:cNvPr id="54" name="Rectangle 53">
                <a:extLst>
                  <a:ext uri="{FF2B5EF4-FFF2-40B4-BE49-F238E27FC236}">
                    <a16:creationId xmlns:a16="http://schemas.microsoft.com/office/drawing/2014/main" id="{AF51DA27-150B-16D9-F85F-6719E416196F}"/>
                  </a:ext>
                </a:extLst>
              </p:cNvPr>
              <p:cNvSpPr/>
              <p:nvPr/>
            </p:nvSpPr>
            <p:spPr>
              <a:xfrm>
                <a:off x="152399" y="502051"/>
                <a:ext cx="5943577" cy="545374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4" name="Picture 2" descr="Dairy Queen Logo transparent PNG - StickPNG">
              <a:extLst>
                <a:ext uri="{FF2B5EF4-FFF2-40B4-BE49-F238E27FC236}">
                  <a16:creationId xmlns:a16="http://schemas.microsoft.com/office/drawing/2014/main" id="{1539C054-279C-4DEB-7078-D61C81B1438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07528" y="3188450"/>
              <a:ext cx="687236" cy="481099"/>
            </a:xfrm>
            <a:prstGeom prst="rect">
              <a:avLst/>
            </a:prstGeom>
            <a:noFill/>
            <a:extLst>
              <a:ext uri="{909E8E84-426E-40DD-AFC4-6F175D3DCCD1}">
                <a14:hiddenFill xmlns:a14="http://schemas.microsoft.com/office/drawing/2010/main">
                  <a:solidFill>
                    <a:srgbClr val="FFFFFF"/>
                  </a:solidFill>
                </a14:hiddenFill>
              </a:ext>
            </a:extLst>
          </p:spPr>
        </p:pic>
        <p:sp>
          <p:nvSpPr>
            <p:cNvPr id="1027" name="TextBox 1026">
              <a:extLst>
                <a:ext uri="{FF2B5EF4-FFF2-40B4-BE49-F238E27FC236}">
                  <a16:creationId xmlns:a16="http://schemas.microsoft.com/office/drawing/2014/main" id="{929C3E97-C2CA-8665-8CBA-10D7D9126AA1}"/>
                </a:ext>
              </a:extLst>
            </p:cNvPr>
            <p:cNvSpPr txBox="1"/>
            <p:nvPr/>
          </p:nvSpPr>
          <p:spPr>
            <a:xfrm>
              <a:off x="165758" y="728203"/>
              <a:ext cx="2817150" cy="2739211"/>
            </a:xfrm>
            <a:prstGeom prst="rect">
              <a:avLst/>
            </a:prstGeom>
            <a:noFill/>
          </p:spPr>
          <p:txBody>
            <a:bodyPr wrap="square" rtlCol="0">
              <a:spAutoFit/>
            </a:bodyPr>
            <a:lstStyle/>
            <a:p>
              <a:r>
                <a:rPr lang="en-IN" sz="1600" b="1" dirty="0"/>
                <a:t>Strengths:</a:t>
              </a:r>
            </a:p>
            <a:p>
              <a:endParaRPr lang="en-IN" sz="1600" b="1" dirty="0"/>
            </a:p>
            <a:p>
              <a:pPr marL="342900" indent="-342900" algn="just">
                <a:buFont typeface="+mj-lt"/>
                <a:buAutoNum type="arabicPeriod"/>
              </a:pPr>
              <a:r>
                <a:rPr lang="en-IN" sz="1400" dirty="0"/>
                <a:t>Product differentiation and patented formulation, trademarks</a:t>
              </a:r>
            </a:p>
            <a:p>
              <a:pPr marL="342900" indent="-342900" algn="just">
                <a:buFont typeface="+mj-lt"/>
                <a:buAutoNum type="arabicPeriod"/>
              </a:pPr>
              <a:r>
                <a:rPr lang="en-IN" sz="1400" dirty="0"/>
                <a:t>Exclusive offerings where Blizzard is the hero product</a:t>
              </a:r>
            </a:p>
            <a:p>
              <a:pPr marL="342900" indent="-342900" algn="just">
                <a:buFont typeface="+mj-lt"/>
                <a:buAutoNum type="arabicPeriod"/>
              </a:pPr>
              <a:r>
                <a:rPr lang="en-IN" sz="1400" dirty="0"/>
                <a:t>Backing of strong brand Berkshire Hathaway</a:t>
              </a:r>
            </a:p>
            <a:p>
              <a:pPr marL="342900" indent="-342900" algn="just">
                <a:buFont typeface="+mj-lt"/>
                <a:buAutoNum type="arabicPeriod"/>
              </a:pPr>
              <a:r>
                <a:rPr lang="en-IN" sz="1400" dirty="0"/>
                <a:t>Automated customization offerings</a:t>
              </a:r>
            </a:p>
            <a:p>
              <a:endParaRPr lang="en-IN" sz="1400" dirty="0"/>
            </a:p>
          </p:txBody>
        </p:sp>
        <p:sp>
          <p:nvSpPr>
            <p:cNvPr id="1028" name="TextBox 1027">
              <a:extLst>
                <a:ext uri="{FF2B5EF4-FFF2-40B4-BE49-F238E27FC236}">
                  <a16:creationId xmlns:a16="http://schemas.microsoft.com/office/drawing/2014/main" id="{C479EE4C-B512-9323-E866-3C29E99E70D8}"/>
                </a:ext>
              </a:extLst>
            </p:cNvPr>
            <p:cNvSpPr txBox="1"/>
            <p:nvPr/>
          </p:nvSpPr>
          <p:spPr>
            <a:xfrm>
              <a:off x="3122012" y="728203"/>
              <a:ext cx="2817150" cy="2308324"/>
            </a:xfrm>
            <a:prstGeom prst="rect">
              <a:avLst/>
            </a:prstGeom>
            <a:noFill/>
          </p:spPr>
          <p:txBody>
            <a:bodyPr wrap="square" rtlCol="0">
              <a:spAutoFit/>
            </a:bodyPr>
            <a:lstStyle/>
            <a:p>
              <a:r>
                <a:rPr lang="en-IN" sz="1600" b="1" dirty="0"/>
                <a:t>Weaknesses:</a:t>
              </a:r>
            </a:p>
            <a:p>
              <a:endParaRPr lang="en-IN" sz="1600" b="1" dirty="0"/>
            </a:p>
            <a:p>
              <a:pPr marL="342900" indent="-342900" algn="just">
                <a:buFont typeface="+mj-lt"/>
                <a:buAutoNum type="arabicPeriod"/>
              </a:pPr>
              <a:r>
                <a:rPr lang="en-IN" sz="1400" dirty="0"/>
                <a:t>Despite of 82 years of presence the company failed to expand its global footprints unlike new rivals like McD and Burger King</a:t>
              </a:r>
            </a:p>
            <a:p>
              <a:pPr marL="342900" indent="-342900" algn="just">
                <a:buFont typeface="+mj-lt"/>
                <a:buAutoNum type="arabicPeriod"/>
              </a:pPr>
              <a:r>
                <a:rPr lang="en-IN" sz="1400" dirty="0"/>
                <a:t>Less market share of food as it is still mainly perceived as dessert brand </a:t>
              </a:r>
            </a:p>
            <a:p>
              <a:endParaRPr lang="en-IN" sz="1400" dirty="0"/>
            </a:p>
          </p:txBody>
        </p:sp>
        <p:sp>
          <p:nvSpPr>
            <p:cNvPr id="1029" name="TextBox 1028">
              <a:extLst>
                <a:ext uri="{FF2B5EF4-FFF2-40B4-BE49-F238E27FC236}">
                  <a16:creationId xmlns:a16="http://schemas.microsoft.com/office/drawing/2014/main" id="{6C312FF0-E75D-ECA0-FD99-B9D4DC000B72}"/>
                </a:ext>
              </a:extLst>
            </p:cNvPr>
            <p:cNvSpPr txBox="1"/>
            <p:nvPr/>
          </p:nvSpPr>
          <p:spPr>
            <a:xfrm>
              <a:off x="165758" y="3542022"/>
              <a:ext cx="2817150" cy="3170099"/>
            </a:xfrm>
            <a:prstGeom prst="rect">
              <a:avLst/>
            </a:prstGeom>
            <a:noFill/>
          </p:spPr>
          <p:txBody>
            <a:bodyPr wrap="square" rtlCol="0">
              <a:spAutoFit/>
            </a:bodyPr>
            <a:lstStyle/>
            <a:p>
              <a:r>
                <a:rPr lang="en-IN" sz="1600" b="1" dirty="0"/>
                <a:t>Opportunities in India:</a:t>
              </a:r>
            </a:p>
            <a:p>
              <a:endParaRPr lang="en-IN" sz="1600" b="1" dirty="0"/>
            </a:p>
            <a:p>
              <a:pPr marL="342900" indent="-342900" algn="just">
                <a:buFont typeface="+mj-lt"/>
                <a:buAutoNum type="arabicPeriod"/>
              </a:pPr>
              <a:r>
                <a:rPr lang="en-IN" sz="1400" dirty="0"/>
                <a:t>Growth in the fast food market due to the emergence of food delivery start-ups after COVID</a:t>
              </a:r>
            </a:p>
            <a:p>
              <a:pPr marL="342900" indent="-342900" algn="just">
                <a:buFont typeface="+mj-lt"/>
                <a:buAutoNum type="arabicPeriod"/>
              </a:pPr>
              <a:r>
                <a:rPr lang="en-IN" sz="1400" dirty="0"/>
                <a:t>Need for a fresh brand with unique differentiation and product offerings in the semi premium range for Tier 2 and 3 cities</a:t>
              </a:r>
            </a:p>
            <a:p>
              <a:pPr marL="342900" indent="-342900" algn="just">
                <a:buFont typeface="+mj-lt"/>
                <a:buAutoNum type="arabicPeriod"/>
              </a:pPr>
              <a:r>
                <a:rPr lang="en-IN" sz="1400" dirty="0"/>
                <a:t>Increase in disposable income</a:t>
              </a:r>
            </a:p>
            <a:p>
              <a:pPr marL="342900" indent="-342900" algn="just">
                <a:buFont typeface="+mj-lt"/>
                <a:buAutoNum type="arabicPeriod"/>
              </a:pPr>
              <a:endParaRPr lang="en-IN" sz="1400" dirty="0"/>
            </a:p>
            <a:p>
              <a:pPr marL="342900" indent="-342900" algn="just">
                <a:buFont typeface="+mj-lt"/>
                <a:buAutoNum type="arabicPeriod"/>
              </a:pPr>
              <a:endParaRPr lang="en-IN" sz="1400" dirty="0"/>
            </a:p>
            <a:p>
              <a:endParaRPr lang="en-IN" sz="1400" dirty="0"/>
            </a:p>
          </p:txBody>
        </p:sp>
        <p:sp>
          <p:nvSpPr>
            <p:cNvPr id="1030" name="TextBox 1029">
              <a:extLst>
                <a:ext uri="{FF2B5EF4-FFF2-40B4-BE49-F238E27FC236}">
                  <a16:creationId xmlns:a16="http://schemas.microsoft.com/office/drawing/2014/main" id="{2F164034-3A8A-9BCA-8D85-A4A2E862F82A}"/>
                </a:ext>
              </a:extLst>
            </p:cNvPr>
            <p:cNvSpPr txBox="1"/>
            <p:nvPr/>
          </p:nvSpPr>
          <p:spPr>
            <a:xfrm>
              <a:off x="3124200" y="3542021"/>
              <a:ext cx="2817150" cy="3385542"/>
            </a:xfrm>
            <a:prstGeom prst="rect">
              <a:avLst/>
            </a:prstGeom>
            <a:noFill/>
          </p:spPr>
          <p:txBody>
            <a:bodyPr wrap="square" rtlCol="0">
              <a:spAutoFit/>
            </a:bodyPr>
            <a:lstStyle/>
            <a:p>
              <a:r>
                <a:rPr lang="en-IN" sz="1600" b="1" dirty="0"/>
                <a:t>Threats in India:</a:t>
              </a:r>
            </a:p>
            <a:p>
              <a:endParaRPr lang="en-IN" sz="1600" b="1" dirty="0"/>
            </a:p>
            <a:p>
              <a:pPr marL="342900" indent="-342900" algn="just">
                <a:buFont typeface="+mj-lt"/>
                <a:buAutoNum type="arabicPeriod"/>
              </a:pPr>
              <a:r>
                <a:rPr lang="en-IN" sz="1400" dirty="0"/>
                <a:t>Huge dominance of McDonald’s, Burger King and the unorganized market as a low cost competitor</a:t>
              </a:r>
            </a:p>
            <a:p>
              <a:pPr marL="342900" indent="-342900" algn="just">
                <a:buFont typeface="+mj-lt"/>
                <a:buAutoNum type="arabicPeriod"/>
              </a:pPr>
              <a:r>
                <a:rPr lang="en-IN" sz="1400" dirty="0"/>
                <a:t>It is difficult to crack the Indian tastebuds with western offerings. Menu without changes has high risk of failing</a:t>
              </a:r>
            </a:p>
            <a:p>
              <a:pPr marL="342900" indent="-342900" algn="just">
                <a:buFont typeface="+mj-lt"/>
                <a:buAutoNum type="arabicPeriod"/>
              </a:pPr>
              <a:endParaRPr lang="en-IN" sz="1400" dirty="0"/>
            </a:p>
            <a:p>
              <a:pPr marL="342900" indent="-342900" algn="just">
                <a:buFont typeface="+mj-lt"/>
                <a:buAutoNum type="arabicPeriod"/>
              </a:pPr>
              <a:endParaRPr lang="en-IN" sz="1400" dirty="0"/>
            </a:p>
            <a:p>
              <a:pPr marL="342900" indent="-342900" algn="just">
                <a:buFont typeface="+mj-lt"/>
                <a:buAutoNum type="arabicPeriod"/>
              </a:pPr>
              <a:endParaRPr lang="en-IN" sz="1400" dirty="0"/>
            </a:p>
            <a:p>
              <a:pPr marL="342900" indent="-342900" algn="just">
                <a:buFont typeface="+mj-lt"/>
                <a:buAutoNum type="arabicPeriod"/>
              </a:pPr>
              <a:endParaRPr lang="en-IN" sz="1400" dirty="0"/>
            </a:p>
            <a:p>
              <a:endParaRPr lang="en-IN" sz="1400" dirty="0"/>
            </a:p>
          </p:txBody>
        </p:sp>
      </p:grpSp>
      <p:grpSp>
        <p:nvGrpSpPr>
          <p:cNvPr id="1032" name="Group 1031">
            <a:extLst>
              <a:ext uri="{FF2B5EF4-FFF2-40B4-BE49-F238E27FC236}">
                <a16:creationId xmlns:a16="http://schemas.microsoft.com/office/drawing/2014/main" id="{F904D3C7-B64A-B88C-8A5B-F9499685B5F4}"/>
              </a:ext>
            </a:extLst>
          </p:cNvPr>
          <p:cNvGrpSpPr/>
          <p:nvPr/>
        </p:nvGrpSpPr>
        <p:grpSpPr>
          <a:xfrm>
            <a:off x="6134148" y="519576"/>
            <a:ext cx="5943601" cy="5896652"/>
            <a:chOff x="70827" y="600025"/>
            <a:chExt cx="5943601" cy="5896652"/>
          </a:xfrm>
        </p:grpSpPr>
        <p:grpSp>
          <p:nvGrpSpPr>
            <p:cNvPr id="1033" name="Group 1032">
              <a:extLst>
                <a:ext uri="{FF2B5EF4-FFF2-40B4-BE49-F238E27FC236}">
                  <a16:creationId xmlns:a16="http://schemas.microsoft.com/office/drawing/2014/main" id="{FD1143D9-BF28-E5E2-0519-B26A1433725A}"/>
                </a:ext>
              </a:extLst>
            </p:cNvPr>
            <p:cNvGrpSpPr/>
            <p:nvPr/>
          </p:nvGrpSpPr>
          <p:grpSpPr>
            <a:xfrm>
              <a:off x="70827" y="600025"/>
              <a:ext cx="5943601" cy="5453746"/>
              <a:chOff x="152399" y="502051"/>
              <a:chExt cx="5943601" cy="5453746"/>
            </a:xfrm>
          </p:grpSpPr>
          <p:grpSp>
            <p:nvGrpSpPr>
              <p:cNvPr id="1039" name="Group 1038">
                <a:extLst>
                  <a:ext uri="{FF2B5EF4-FFF2-40B4-BE49-F238E27FC236}">
                    <a16:creationId xmlns:a16="http://schemas.microsoft.com/office/drawing/2014/main" id="{23BA9512-FD7A-BD37-F93C-23F0033C4DD3}"/>
                  </a:ext>
                </a:extLst>
              </p:cNvPr>
              <p:cNvGrpSpPr/>
              <p:nvPr/>
            </p:nvGrpSpPr>
            <p:grpSpPr>
              <a:xfrm>
                <a:off x="152399" y="502054"/>
                <a:ext cx="5943601" cy="5453743"/>
                <a:chOff x="2503713" y="428867"/>
                <a:chExt cx="7010400" cy="5536504"/>
              </a:xfrm>
            </p:grpSpPr>
            <p:cxnSp>
              <p:nvCxnSpPr>
                <p:cNvPr id="1041" name="Straight Connector 1040">
                  <a:extLst>
                    <a:ext uri="{FF2B5EF4-FFF2-40B4-BE49-F238E27FC236}">
                      <a16:creationId xmlns:a16="http://schemas.microsoft.com/office/drawing/2014/main" id="{09278EC6-5104-D735-1D94-65DCAA957E36}"/>
                    </a:ext>
                  </a:extLst>
                </p:cNvPr>
                <p:cNvCxnSpPr>
                  <a:cxnSpLocks/>
                </p:cNvCxnSpPr>
                <p:nvPr/>
              </p:nvCxnSpPr>
              <p:spPr>
                <a:xfrm>
                  <a:off x="6018960" y="428867"/>
                  <a:ext cx="0" cy="5536504"/>
                </a:xfrm>
                <a:prstGeom prst="line">
                  <a:avLst/>
                </a:prstGeom>
              </p:spPr>
              <p:style>
                <a:lnRef idx="1">
                  <a:schemeClr val="dk1"/>
                </a:lnRef>
                <a:fillRef idx="0">
                  <a:schemeClr val="dk1"/>
                </a:fillRef>
                <a:effectRef idx="0">
                  <a:schemeClr val="dk1"/>
                </a:effectRef>
                <a:fontRef idx="minor">
                  <a:schemeClr val="tx1"/>
                </a:fontRef>
              </p:style>
            </p:cxnSp>
            <p:cxnSp>
              <p:nvCxnSpPr>
                <p:cNvPr id="1042" name="Straight Connector 1041">
                  <a:extLst>
                    <a:ext uri="{FF2B5EF4-FFF2-40B4-BE49-F238E27FC236}">
                      <a16:creationId xmlns:a16="http://schemas.microsoft.com/office/drawing/2014/main" id="{FEFEE7E1-C22A-56C2-3718-26E75B0564F8}"/>
                    </a:ext>
                  </a:extLst>
                </p:cNvPr>
                <p:cNvCxnSpPr/>
                <p:nvPr/>
              </p:nvCxnSpPr>
              <p:spPr>
                <a:xfrm>
                  <a:off x="2503713" y="3287485"/>
                  <a:ext cx="7010400" cy="0"/>
                </a:xfrm>
                <a:prstGeom prst="line">
                  <a:avLst/>
                </a:prstGeom>
              </p:spPr>
              <p:style>
                <a:lnRef idx="1">
                  <a:schemeClr val="dk1"/>
                </a:lnRef>
                <a:fillRef idx="0">
                  <a:schemeClr val="dk1"/>
                </a:fillRef>
                <a:effectRef idx="0">
                  <a:schemeClr val="dk1"/>
                </a:effectRef>
                <a:fontRef idx="minor">
                  <a:schemeClr val="tx1"/>
                </a:fontRef>
              </p:style>
            </p:cxnSp>
          </p:grpSp>
          <p:sp>
            <p:nvSpPr>
              <p:cNvPr id="1040" name="Rectangle 1039">
                <a:extLst>
                  <a:ext uri="{FF2B5EF4-FFF2-40B4-BE49-F238E27FC236}">
                    <a16:creationId xmlns:a16="http://schemas.microsoft.com/office/drawing/2014/main" id="{738D29E5-DF3E-D8CF-7D88-EA78338833E0}"/>
                  </a:ext>
                </a:extLst>
              </p:cNvPr>
              <p:cNvSpPr/>
              <p:nvPr/>
            </p:nvSpPr>
            <p:spPr>
              <a:xfrm>
                <a:off x="152399" y="502051"/>
                <a:ext cx="5943577" cy="545374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34" name="Picture 2" descr="Dairy Queen Logo transparent PNG - StickPNG">
              <a:extLst>
                <a:ext uri="{FF2B5EF4-FFF2-40B4-BE49-F238E27FC236}">
                  <a16:creationId xmlns:a16="http://schemas.microsoft.com/office/drawing/2014/main" id="{39C31867-8B78-0F2A-33C5-67D9F556C34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07528" y="3188450"/>
              <a:ext cx="687236" cy="481099"/>
            </a:xfrm>
            <a:prstGeom prst="rect">
              <a:avLst/>
            </a:prstGeom>
            <a:noFill/>
            <a:extLst>
              <a:ext uri="{909E8E84-426E-40DD-AFC4-6F175D3DCCD1}">
                <a14:hiddenFill xmlns:a14="http://schemas.microsoft.com/office/drawing/2010/main">
                  <a:solidFill>
                    <a:srgbClr val="FFFFFF"/>
                  </a:solidFill>
                </a14:hiddenFill>
              </a:ext>
            </a:extLst>
          </p:spPr>
        </p:pic>
        <p:sp>
          <p:nvSpPr>
            <p:cNvPr id="1035" name="TextBox 1034">
              <a:extLst>
                <a:ext uri="{FF2B5EF4-FFF2-40B4-BE49-F238E27FC236}">
                  <a16:creationId xmlns:a16="http://schemas.microsoft.com/office/drawing/2014/main" id="{5BC49D3D-2617-659F-9613-B0E7C32E9C56}"/>
                </a:ext>
              </a:extLst>
            </p:cNvPr>
            <p:cNvSpPr txBox="1"/>
            <p:nvPr/>
          </p:nvSpPr>
          <p:spPr>
            <a:xfrm>
              <a:off x="165758" y="728203"/>
              <a:ext cx="2817150" cy="2092881"/>
            </a:xfrm>
            <a:prstGeom prst="rect">
              <a:avLst/>
            </a:prstGeom>
            <a:noFill/>
          </p:spPr>
          <p:txBody>
            <a:bodyPr wrap="square" rtlCol="0">
              <a:spAutoFit/>
            </a:bodyPr>
            <a:lstStyle/>
            <a:p>
              <a:r>
                <a:rPr lang="en-IN" sz="1600" b="1" dirty="0"/>
                <a:t>SO </a:t>
              </a:r>
              <a:r>
                <a:rPr lang="en-IN" sz="1600" i="1" dirty="0"/>
                <a:t>(Maxi-Max strategies)</a:t>
              </a:r>
              <a:endParaRPr lang="en-IN" sz="1600" b="1" i="1" dirty="0"/>
            </a:p>
            <a:p>
              <a:endParaRPr lang="en-IN" sz="1600" b="1" dirty="0"/>
            </a:p>
            <a:p>
              <a:pPr marL="342900" indent="-342900" algn="just">
                <a:buFont typeface="+mj-lt"/>
                <a:buAutoNum type="arabicPeriod"/>
              </a:pPr>
              <a:r>
                <a:rPr lang="en-IN" sz="1400" dirty="0"/>
                <a:t>DQ should try the Blue Ocean strategy by creating its own category with its exclusive menu and tap the market opportunities</a:t>
              </a:r>
            </a:p>
            <a:p>
              <a:pPr marL="342900" indent="-342900" algn="just">
                <a:buFont typeface="+mj-lt"/>
                <a:buAutoNum type="arabicPeriod"/>
              </a:pPr>
              <a:r>
                <a:rPr lang="en-IN" sz="1400" dirty="0"/>
                <a:t>Blizzard to be the hero product in India as its unique here</a:t>
              </a:r>
            </a:p>
          </p:txBody>
        </p:sp>
        <p:sp>
          <p:nvSpPr>
            <p:cNvPr id="1036" name="TextBox 1035">
              <a:extLst>
                <a:ext uri="{FF2B5EF4-FFF2-40B4-BE49-F238E27FC236}">
                  <a16:creationId xmlns:a16="http://schemas.microsoft.com/office/drawing/2014/main" id="{A22F9F26-5837-1A4C-2717-6CCCA5A9D5CD}"/>
                </a:ext>
              </a:extLst>
            </p:cNvPr>
            <p:cNvSpPr txBox="1"/>
            <p:nvPr/>
          </p:nvSpPr>
          <p:spPr>
            <a:xfrm>
              <a:off x="3122012" y="728203"/>
              <a:ext cx="2817150" cy="2739211"/>
            </a:xfrm>
            <a:prstGeom prst="rect">
              <a:avLst/>
            </a:prstGeom>
            <a:noFill/>
          </p:spPr>
          <p:txBody>
            <a:bodyPr wrap="square" rtlCol="0">
              <a:spAutoFit/>
            </a:bodyPr>
            <a:lstStyle/>
            <a:p>
              <a:r>
                <a:rPr lang="en-IN" sz="1600" b="1" dirty="0"/>
                <a:t>ST </a:t>
              </a:r>
              <a:r>
                <a:rPr lang="en-IN" sz="1600" i="1" dirty="0"/>
                <a:t>(Maxi-Min strategies)</a:t>
              </a:r>
              <a:endParaRPr lang="en-IN" sz="1600" b="1" dirty="0"/>
            </a:p>
            <a:p>
              <a:endParaRPr lang="en-IN" sz="1600" b="1" dirty="0"/>
            </a:p>
            <a:p>
              <a:pPr marL="342900" indent="-342900" algn="just">
                <a:buFont typeface="+mj-lt"/>
                <a:buAutoNum type="arabicPeriod"/>
              </a:pPr>
              <a:r>
                <a:rPr lang="en-IN" sz="1400" dirty="0"/>
                <a:t>DQ should use the resources of Berkshire in India to conduct intensive market research to understand the Indian taste including FGD, DIs etc</a:t>
              </a:r>
            </a:p>
            <a:p>
              <a:pPr marL="342900" indent="-342900" algn="just">
                <a:buFont typeface="+mj-lt"/>
                <a:buAutoNum type="arabicPeriod"/>
              </a:pPr>
              <a:r>
                <a:rPr lang="en-IN" sz="1400" dirty="0"/>
                <a:t>DQ should use the market experience to carefully tackle the low price competitors</a:t>
              </a:r>
            </a:p>
            <a:p>
              <a:pPr marL="342900" indent="-342900" algn="just">
                <a:buFont typeface="+mj-lt"/>
                <a:buAutoNum type="arabicPeriod"/>
              </a:pPr>
              <a:endParaRPr lang="en-IN" sz="1400" dirty="0"/>
            </a:p>
            <a:p>
              <a:endParaRPr lang="en-IN" sz="1400" dirty="0"/>
            </a:p>
          </p:txBody>
        </p:sp>
        <p:sp>
          <p:nvSpPr>
            <p:cNvPr id="1037" name="TextBox 1036">
              <a:extLst>
                <a:ext uri="{FF2B5EF4-FFF2-40B4-BE49-F238E27FC236}">
                  <a16:creationId xmlns:a16="http://schemas.microsoft.com/office/drawing/2014/main" id="{80E68A06-17EB-31AE-D141-561110159D09}"/>
                </a:ext>
              </a:extLst>
            </p:cNvPr>
            <p:cNvSpPr txBox="1"/>
            <p:nvPr/>
          </p:nvSpPr>
          <p:spPr>
            <a:xfrm>
              <a:off x="165758" y="3542022"/>
              <a:ext cx="2817150" cy="2954655"/>
            </a:xfrm>
            <a:prstGeom prst="rect">
              <a:avLst/>
            </a:prstGeom>
            <a:noFill/>
          </p:spPr>
          <p:txBody>
            <a:bodyPr wrap="square" rtlCol="0">
              <a:spAutoFit/>
            </a:bodyPr>
            <a:lstStyle/>
            <a:p>
              <a:r>
                <a:rPr lang="en-IN" sz="1600" b="1" dirty="0"/>
                <a:t>WO </a:t>
              </a:r>
              <a:r>
                <a:rPr lang="en-IN" sz="1600" i="1" dirty="0"/>
                <a:t>(Mini-Max strategies)</a:t>
              </a:r>
              <a:endParaRPr lang="en-IN" sz="1600" b="1" dirty="0"/>
            </a:p>
            <a:p>
              <a:endParaRPr lang="en-IN" sz="1600" b="1" dirty="0"/>
            </a:p>
            <a:p>
              <a:pPr marL="342900" indent="-342900" algn="just">
                <a:buFont typeface="+mj-lt"/>
                <a:buAutoNum type="arabicPeriod"/>
              </a:pPr>
              <a:r>
                <a:rPr lang="en-IN" sz="1400" dirty="0"/>
                <a:t>In India DQ can expand quickly using right positioning and pricing through food delivery start-ups</a:t>
              </a:r>
            </a:p>
            <a:p>
              <a:pPr marL="342900" indent="-342900" algn="just">
                <a:buFont typeface="+mj-lt"/>
                <a:buAutoNum type="arabicPeriod"/>
              </a:pPr>
              <a:r>
                <a:rPr lang="en-IN" sz="1400" dirty="0"/>
                <a:t>Market Research on Indian tastebuds and redefined menu to project itself as a Fast-food chain and not a dessert brand</a:t>
              </a:r>
            </a:p>
            <a:p>
              <a:pPr marL="342900" indent="-342900" algn="just">
                <a:buFont typeface="+mj-lt"/>
                <a:buAutoNum type="arabicPeriod"/>
              </a:pPr>
              <a:endParaRPr lang="en-IN" sz="1400" dirty="0"/>
            </a:p>
            <a:p>
              <a:pPr marL="342900" indent="-342900" algn="just">
                <a:buFont typeface="+mj-lt"/>
                <a:buAutoNum type="arabicPeriod"/>
              </a:pPr>
              <a:endParaRPr lang="en-IN" sz="1400" dirty="0"/>
            </a:p>
            <a:p>
              <a:endParaRPr lang="en-IN" sz="1400" dirty="0"/>
            </a:p>
          </p:txBody>
        </p:sp>
        <p:sp>
          <p:nvSpPr>
            <p:cNvPr id="1038" name="TextBox 1037">
              <a:extLst>
                <a:ext uri="{FF2B5EF4-FFF2-40B4-BE49-F238E27FC236}">
                  <a16:creationId xmlns:a16="http://schemas.microsoft.com/office/drawing/2014/main" id="{30FA43AD-2607-8C26-B955-3D40533CDDA5}"/>
                </a:ext>
              </a:extLst>
            </p:cNvPr>
            <p:cNvSpPr txBox="1"/>
            <p:nvPr/>
          </p:nvSpPr>
          <p:spPr>
            <a:xfrm>
              <a:off x="3124200" y="3542021"/>
              <a:ext cx="2817150" cy="2954655"/>
            </a:xfrm>
            <a:prstGeom prst="rect">
              <a:avLst/>
            </a:prstGeom>
            <a:noFill/>
          </p:spPr>
          <p:txBody>
            <a:bodyPr wrap="square" rtlCol="0">
              <a:spAutoFit/>
            </a:bodyPr>
            <a:lstStyle/>
            <a:p>
              <a:r>
                <a:rPr lang="en-IN" sz="1600" b="1" dirty="0"/>
                <a:t>WT </a:t>
              </a:r>
              <a:r>
                <a:rPr lang="en-IN" sz="1600" i="1" dirty="0"/>
                <a:t>(Mini-Min strategies)</a:t>
              </a:r>
              <a:endParaRPr lang="en-IN" sz="1600" b="1" dirty="0"/>
            </a:p>
            <a:p>
              <a:endParaRPr lang="en-IN" sz="1600" b="1" dirty="0"/>
            </a:p>
            <a:p>
              <a:pPr marL="342900" indent="-342900" algn="just">
                <a:buFont typeface="+mj-lt"/>
                <a:buAutoNum type="arabicPeriod"/>
              </a:pPr>
              <a:r>
                <a:rPr lang="en-IN" sz="1400" dirty="0"/>
                <a:t>Avoid being driven away by the deep discounting and price wars by the low price competitors</a:t>
              </a:r>
            </a:p>
            <a:p>
              <a:pPr marL="342900" indent="-342900" algn="just">
                <a:buFont typeface="+mj-lt"/>
                <a:buAutoNum type="arabicPeriod"/>
              </a:pPr>
              <a:r>
                <a:rPr lang="en-IN" sz="1400" dirty="0"/>
                <a:t>Avoid any malpractices and quality compromises to establish itself in the market</a:t>
              </a:r>
            </a:p>
            <a:p>
              <a:pPr marL="342900" indent="-342900" algn="just">
                <a:buFont typeface="+mj-lt"/>
                <a:buAutoNum type="arabicPeriod"/>
              </a:pPr>
              <a:endParaRPr lang="en-IN" sz="1400" dirty="0"/>
            </a:p>
            <a:p>
              <a:pPr marL="342900" indent="-342900" algn="just">
                <a:buFont typeface="+mj-lt"/>
                <a:buAutoNum type="arabicPeriod"/>
              </a:pPr>
              <a:endParaRPr lang="en-IN" sz="1400" dirty="0"/>
            </a:p>
            <a:p>
              <a:pPr marL="342900" indent="-342900" algn="just">
                <a:buFont typeface="+mj-lt"/>
                <a:buAutoNum type="arabicPeriod"/>
              </a:pPr>
              <a:endParaRPr lang="en-IN" sz="1400" dirty="0"/>
            </a:p>
            <a:p>
              <a:endParaRPr lang="en-IN" sz="1400" dirty="0"/>
            </a:p>
          </p:txBody>
        </p:sp>
      </p:grpSp>
    </p:spTree>
    <p:extLst>
      <p:ext uri="{BB962C8B-B14F-4D97-AF65-F5344CB8AC3E}">
        <p14:creationId xmlns:p14="http://schemas.microsoft.com/office/powerpoint/2010/main" val="9246300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0CDCEF5A-2CB6-8BF6-C1A8-6D28D50EAD54}"/>
              </a:ext>
            </a:extLst>
          </p:cNvPr>
          <p:cNvGraphicFramePr/>
          <p:nvPr>
            <p:extLst>
              <p:ext uri="{D42A27DB-BD31-4B8C-83A1-F6EECF244321}">
                <p14:modId xmlns:p14="http://schemas.microsoft.com/office/powerpoint/2010/main" val="1875435743"/>
              </p:ext>
            </p:extLst>
          </p:nvPr>
        </p:nvGraphicFramePr>
        <p:xfrm>
          <a:off x="0" y="0"/>
          <a:ext cx="12192000" cy="304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Oval 4">
            <a:extLst>
              <a:ext uri="{FF2B5EF4-FFF2-40B4-BE49-F238E27FC236}">
                <a16:creationId xmlns:a16="http://schemas.microsoft.com/office/drawing/2014/main" id="{A49D7FE8-5BCF-63F2-D3D2-14E77C404B0A}"/>
              </a:ext>
            </a:extLst>
          </p:cNvPr>
          <p:cNvSpPr/>
          <p:nvPr/>
        </p:nvSpPr>
        <p:spPr>
          <a:xfrm>
            <a:off x="119744" y="568875"/>
            <a:ext cx="359229" cy="359229"/>
          </a:xfrm>
          <a:prstGeom prst="ellipse">
            <a:avLst/>
          </a:prstGeom>
          <a:solidFill>
            <a:srgbClr val="EE3E42"/>
          </a:solidFill>
          <a:ln>
            <a:solidFill>
              <a:srgbClr val="FBC2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t>1</a:t>
            </a:r>
            <a:endParaRPr lang="en-US" b="1" dirty="0"/>
          </a:p>
        </p:txBody>
      </p:sp>
      <p:sp>
        <p:nvSpPr>
          <p:cNvPr id="6" name="TextBox 5">
            <a:extLst>
              <a:ext uri="{FF2B5EF4-FFF2-40B4-BE49-F238E27FC236}">
                <a16:creationId xmlns:a16="http://schemas.microsoft.com/office/drawing/2014/main" id="{1BF3E572-F85C-98CF-2966-B11A1175AB5B}"/>
              </a:ext>
            </a:extLst>
          </p:cNvPr>
          <p:cNvSpPr txBox="1"/>
          <p:nvPr/>
        </p:nvSpPr>
        <p:spPr>
          <a:xfrm>
            <a:off x="500745" y="557440"/>
            <a:ext cx="3450772" cy="369332"/>
          </a:xfrm>
          <a:prstGeom prst="rect">
            <a:avLst/>
          </a:prstGeom>
          <a:noFill/>
        </p:spPr>
        <p:txBody>
          <a:bodyPr wrap="square" rtlCol="0">
            <a:spAutoFit/>
          </a:bodyPr>
          <a:lstStyle/>
          <a:p>
            <a:r>
              <a:rPr lang="en-IN" b="1" dirty="0"/>
              <a:t>Localization of taste</a:t>
            </a:r>
            <a:endParaRPr lang="en-US" b="1" dirty="0"/>
          </a:p>
        </p:txBody>
      </p:sp>
      <p:sp>
        <p:nvSpPr>
          <p:cNvPr id="7" name="Rectangle 6">
            <a:extLst>
              <a:ext uri="{FF2B5EF4-FFF2-40B4-BE49-F238E27FC236}">
                <a16:creationId xmlns:a16="http://schemas.microsoft.com/office/drawing/2014/main" id="{44FD9D9A-1985-B062-455D-1389CB80C8DE}"/>
              </a:ext>
            </a:extLst>
          </p:cNvPr>
          <p:cNvSpPr/>
          <p:nvPr/>
        </p:nvSpPr>
        <p:spPr>
          <a:xfrm>
            <a:off x="54428" y="478971"/>
            <a:ext cx="5932715" cy="6096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0AB0EFA9-0D71-E595-09C3-65C6E7C9437D}"/>
              </a:ext>
            </a:extLst>
          </p:cNvPr>
          <p:cNvSpPr txBox="1"/>
          <p:nvPr/>
        </p:nvSpPr>
        <p:spPr>
          <a:xfrm>
            <a:off x="217714" y="1077686"/>
            <a:ext cx="5769429" cy="2554545"/>
          </a:xfrm>
          <a:prstGeom prst="rect">
            <a:avLst/>
          </a:prstGeom>
          <a:noFill/>
        </p:spPr>
        <p:txBody>
          <a:bodyPr wrap="square" rtlCol="0">
            <a:spAutoFit/>
          </a:bodyPr>
          <a:lstStyle/>
          <a:p>
            <a:pPr algn="just"/>
            <a:r>
              <a:rPr lang="en-IN" sz="1600" b="1" dirty="0"/>
              <a:t>Need: </a:t>
            </a:r>
            <a:r>
              <a:rPr lang="en-IN" sz="1600" dirty="0"/>
              <a:t>Menu that suits the Indian tastebud, eating habits and culture</a:t>
            </a:r>
          </a:p>
          <a:p>
            <a:pPr algn="just"/>
            <a:r>
              <a:rPr lang="en-IN" sz="1600" b="1" dirty="0"/>
              <a:t>Case study: </a:t>
            </a:r>
          </a:p>
          <a:p>
            <a:pPr algn="just"/>
            <a:endParaRPr lang="en-IN" sz="1600" dirty="0"/>
          </a:p>
          <a:p>
            <a:pPr algn="just"/>
            <a:endParaRPr lang="en-IN" sz="1600" dirty="0"/>
          </a:p>
          <a:p>
            <a:pPr algn="just"/>
            <a:endParaRPr lang="en-IN" sz="1600" dirty="0"/>
          </a:p>
          <a:p>
            <a:pPr algn="just"/>
            <a:endParaRPr lang="en-IN" sz="1600" dirty="0"/>
          </a:p>
          <a:p>
            <a:pPr marL="342900" indent="-342900" algn="just">
              <a:buAutoNum type="arabicParenR"/>
            </a:pPr>
            <a:r>
              <a:rPr lang="en-US" sz="1600" dirty="0"/>
              <a:t>Kellogg’s wanted to change the Indian breakfast habit but failed</a:t>
            </a:r>
          </a:p>
          <a:p>
            <a:pPr marL="342900" indent="-342900" algn="just">
              <a:buAutoNum type="arabicParenR"/>
            </a:pPr>
            <a:r>
              <a:rPr lang="en-US" sz="1600" dirty="0"/>
              <a:t>McDonald's thought their Beef burger will work in India too but failed due to cultural values</a:t>
            </a:r>
          </a:p>
        </p:txBody>
      </p:sp>
      <p:pic>
        <p:nvPicPr>
          <p:cNvPr id="2050" name="Picture 2" descr="Kellogg's Logo PNG Transparent (1) – Brands Logos">
            <a:extLst>
              <a:ext uri="{FF2B5EF4-FFF2-40B4-BE49-F238E27FC236}">
                <a16:creationId xmlns:a16="http://schemas.microsoft.com/office/drawing/2014/main" id="{A39631AE-935B-99AF-5B6F-D23AAB4C064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58903" y="1883665"/>
            <a:ext cx="2071911" cy="75916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Mcdonalds Png Logo - Free Transparent PNG Logos">
            <a:extLst>
              <a:ext uri="{FF2B5EF4-FFF2-40B4-BE49-F238E27FC236}">
                <a16:creationId xmlns:a16="http://schemas.microsoft.com/office/drawing/2014/main" id="{07E7CE86-F966-6544-CD23-34D039D7971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143250" y="1379428"/>
            <a:ext cx="2153645" cy="1615233"/>
          </a:xfrm>
          <a:prstGeom prst="rect">
            <a:avLst/>
          </a:prstGeom>
          <a:noFill/>
          <a:extLst>
            <a:ext uri="{909E8E84-426E-40DD-AFC4-6F175D3DCCD1}">
              <a14:hiddenFill xmlns:a14="http://schemas.microsoft.com/office/drawing/2010/main">
                <a:solidFill>
                  <a:srgbClr val="FFFFFF"/>
                </a:solidFill>
              </a14:hiddenFill>
            </a:ext>
          </a:extLst>
        </p:spPr>
      </p:pic>
      <p:sp>
        <p:nvSpPr>
          <p:cNvPr id="10" name="Oval 9">
            <a:extLst>
              <a:ext uri="{FF2B5EF4-FFF2-40B4-BE49-F238E27FC236}">
                <a16:creationId xmlns:a16="http://schemas.microsoft.com/office/drawing/2014/main" id="{FFE5C2B6-D5A2-78D8-B84E-DFC2D0FC8085}"/>
              </a:ext>
            </a:extLst>
          </p:cNvPr>
          <p:cNvSpPr/>
          <p:nvPr/>
        </p:nvSpPr>
        <p:spPr>
          <a:xfrm>
            <a:off x="119744" y="3723973"/>
            <a:ext cx="359229" cy="359229"/>
          </a:xfrm>
          <a:prstGeom prst="ellipse">
            <a:avLst/>
          </a:prstGeom>
          <a:solidFill>
            <a:srgbClr val="EE3E42"/>
          </a:solidFill>
          <a:ln>
            <a:solidFill>
              <a:srgbClr val="FBC2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t>2</a:t>
            </a:r>
            <a:endParaRPr lang="en-US" b="1" dirty="0"/>
          </a:p>
        </p:txBody>
      </p:sp>
      <p:sp>
        <p:nvSpPr>
          <p:cNvPr id="11" name="TextBox 10">
            <a:extLst>
              <a:ext uri="{FF2B5EF4-FFF2-40B4-BE49-F238E27FC236}">
                <a16:creationId xmlns:a16="http://schemas.microsoft.com/office/drawing/2014/main" id="{5069B92B-8B8C-0E15-B77E-513AA956CAF5}"/>
              </a:ext>
            </a:extLst>
          </p:cNvPr>
          <p:cNvSpPr txBox="1"/>
          <p:nvPr/>
        </p:nvSpPr>
        <p:spPr>
          <a:xfrm>
            <a:off x="522517" y="3712380"/>
            <a:ext cx="3918854" cy="369332"/>
          </a:xfrm>
          <a:prstGeom prst="rect">
            <a:avLst/>
          </a:prstGeom>
          <a:noFill/>
        </p:spPr>
        <p:txBody>
          <a:bodyPr wrap="square" rtlCol="0">
            <a:spAutoFit/>
          </a:bodyPr>
          <a:lstStyle/>
          <a:p>
            <a:r>
              <a:rPr lang="en-IN" b="1" dirty="0"/>
              <a:t>Hiring Indian folks in the core team</a:t>
            </a:r>
            <a:endParaRPr lang="en-US" b="1" dirty="0"/>
          </a:p>
        </p:txBody>
      </p:sp>
      <p:sp>
        <p:nvSpPr>
          <p:cNvPr id="12" name="TextBox 11">
            <a:extLst>
              <a:ext uri="{FF2B5EF4-FFF2-40B4-BE49-F238E27FC236}">
                <a16:creationId xmlns:a16="http://schemas.microsoft.com/office/drawing/2014/main" id="{598765AD-662B-20EF-76D8-FDE28144286C}"/>
              </a:ext>
            </a:extLst>
          </p:cNvPr>
          <p:cNvSpPr txBox="1"/>
          <p:nvPr/>
        </p:nvSpPr>
        <p:spPr>
          <a:xfrm>
            <a:off x="299358" y="4259836"/>
            <a:ext cx="5687785" cy="2554545"/>
          </a:xfrm>
          <a:prstGeom prst="rect">
            <a:avLst/>
          </a:prstGeom>
          <a:noFill/>
        </p:spPr>
        <p:txBody>
          <a:bodyPr wrap="square" rtlCol="0">
            <a:spAutoFit/>
          </a:bodyPr>
          <a:lstStyle/>
          <a:p>
            <a:pPr algn="just"/>
            <a:r>
              <a:rPr lang="en-IN" sz="1600" b="1" dirty="0"/>
              <a:t>Need: </a:t>
            </a:r>
            <a:r>
              <a:rPr lang="en-IN" sz="1600" dirty="0"/>
              <a:t>Local people in the core team know the tedious process in India</a:t>
            </a:r>
          </a:p>
          <a:p>
            <a:pPr algn="just"/>
            <a:r>
              <a:rPr lang="en-IN" sz="1600" b="1" dirty="0"/>
              <a:t>Case study:</a:t>
            </a:r>
          </a:p>
          <a:p>
            <a:pPr algn="just"/>
            <a:endParaRPr lang="en-IN" sz="1600" b="1" dirty="0"/>
          </a:p>
          <a:p>
            <a:pPr algn="just"/>
            <a:endParaRPr lang="en-IN" sz="1600" b="1" dirty="0"/>
          </a:p>
          <a:p>
            <a:pPr algn="just"/>
            <a:endParaRPr lang="en-IN" sz="1600" b="1" dirty="0"/>
          </a:p>
          <a:p>
            <a:pPr algn="just"/>
            <a:r>
              <a:rPr lang="en-IN" sz="1600" dirty="0"/>
              <a:t>Burger King India CEO – Rajeev Varman and his core Indian team of CFO, COO and CHRO is one the major reasons how Burger King covered half of McDonald’s market in just 3 years</a:t>
            </a:r>
            <a:r>
              <a:rPr lang="en-IN" sz="1600" b="1" dirty="0"/>
              <a:t> </a:t>
            </a:r>
          </a:p>
          <a:p>
            <a:pPr algn="just"/>
            <a:endParaRPr lang="en-IN" sz="1600" dirty="0"/>
          </a:p>
        </p:txBody>
      </p:sp>
      <p:pic>
        <p:nvPicPr>
          <p:cNvPr id="2052" name="Picture 4">
            <a:extLst>
              <a:ext uri="{FF2B5EF4-FFF2-40B4-BE49-F238E27FC236}">
                <a16:creationId xmlns:a16="http://schemas.microsoft.com/office/drawing/2014/main" id="{46CDA1B0-F9B1-441F-510A-23791ECC9A6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742253" y="4677000"/>
            <a:ext cx="967756" cy="97771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Burger, King and the Crown">
            <a:extLst>
              <a:ext uri="{FF2B5EF4-FFF2-40B4-BE49-F238E27FC236}">
                <a16:creationId xmlns:a16="http://schemas.microsoft.com/office/drawing/2014/main" id="{F3D90880-402D-6958-D00A-DB70085ACBE8}"/>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7873" t="-1714" r="19778" b="1714"/>
          <a:stretch/>
        </p:blipFill>
        <p:spPr bwMode="auto">
          <a:xfrm>
            <a:off x="2947608" y="4633115"/>
            <a:ext cx="1156306" cy="1065486"/>
          </a:xfrm>
          <a:prstGeom prst="rect">
            <a:avLst/>
          </a:prstGeom>
          <a:noFill/>
          <a:extLst>
            <a:ext uri="{909E8E84-426E-40DD-AFC4-6F175D3DCCD1}">
              <a14:hiddenFill xmlns:a14="http://schemas.microsoft.com/office/drawing/2010/main">
                <a:solidFill>
                  <a:srgbClr val="FFFFFF"/>
                </a:solidFill>
              </a14:hiddenFill>
            </a:ext>
          </a:extLst>
        </p:spPr>
      </p:pic>
      <p:sp>
        <p:nvSpPr>
          <p:cNvPr id="13" name="Oval 12">
            <a:extLst>
              <a:ext uri="{FF2B5EF4-FFF2-40B4-BE49-F238E27FC236}">
                <a16:creationId xmlns:a16="http://schemas.microsoft.com/office/drawing/2014/main" id="{66B9BDD5-E9C2-8C53-0B4C-6214BE0C67FD}"/>
              </a:ext>
            </a:extLst>
          </p:cNvPr>
          <p:cNvSpPr/>
          <p:nvPr/>
        </p:nvSpPr>
        <p:spPr>
          <a:xfrm>
            <a:off x="6237516" y="568875"/>
            <a:ext cx="359229" cy="359229"/>
          </a:xfrm>
          <a:prstGeom prst="ellipse">
            <a:avLst/>
          </a:prstGeom>
          <a:solidFill>
            <a:srgbClr val="EE3E42"/>
          </a:solidFill>
          <a:ln>
            <a:solidFill>
              <a:srgbClr val="FBC2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t>3</a:t>
            </a:r>
            <a:endParaRPr lang="en-US" b="1" dirty="0"/>
          </a:p>
        </p:txBody>
      </p:sp>
      <p:sp>
        <p:nvSpPr>
          <p:cNvPr id="14" name="TextBox 13">
            <a:extLst>
              <a:ext uri="{FF2B5EF4-FFF2-40B4-BE49-F238E27FC236}">
                <a16:creationId xmlns:a16="http://schemas.microsoft.com/office/drawing/2014/main" id="{D2512243-26BC-1D6F-7E22-BE9A1BE3CBF4}"/>
              </a:ext>
            </a:extLst>
          </p:cNvPr>
          <p:cNvSpPr txBox="1"/>
          <p:nvPr/>
        </p:nvSpPr>
        <p:spPr>
          <a:xfrm>
            <a:off x="6618517" y="557440"/>
            <a:ext cx="3450772" cy="369332"/>
          </a:xfrm>
          <a:prstGeom prst="rect">
            <a:avLst/>
          </a:prstGeom>
          <a:noFill/>
        </p:spPr>
        <p:txBody>
          <a:bodyPr wrap="square" rtlCol="0">
            <a:spAutoFit/>
          </a:bodyPr>
          <a:lstStyle/>
          <a:p>
            <a:r>
              <a:rPr lang="en-IN" b="1" dirty="0"/>
              <a:t>Quality over quantity</a:t>
            </a:r>
            <a:endParaRPr lang="en-US" b="1" dirty="0"/>
          </a:p>
        </p:txBody>
      </p:sp>
      <p:sp>
        <p:nvSpPr>
          <p:cNvPr id="15" name="Rectangle 14">
            <a:extLst>
              <a:ext uri="{FF2B5EF4-FFF2-40B4-BE49-F238E27FC236}">
                <a16:creationId xmlns:a16="http://schemas.microsoft.com/office/drawing/2014/main" id="{B93A1571-E7C7-5B23-F47A-15F611FD7726}"/>
              </a:ext>
            </a:extLst>
          </p:cNvPr>
          <p:cNvSpPr/>
          <p:nvPr/>
        </p:nvSpPr>
        <p:spPr>
          <a:xfrm>
            <a:off x="6172200" y="478971"/>
            <a:ext cx="5932715" cy="6096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9E58F165-E173-4293-7A55-3F454F9E7CAF}"/>
              </a:ext>
            </a:extLst>
          </p:cNvPr>
          <p:cNvSpPr txBox="1"/>
          <p:nvPr/>
        </p:nvSpPr>
        <p:spPr>
          <a:xfrm>
            <a:off x="6335486" y="1077686"/>
            <a:ext cx="5769429" cy="3539430"/>
          </a:xfrm>
          <a:prstGeom prst="rect">
            <a:avLst/>
          </a:prstGeom>
          <a:noFill/>
        </p:spPr>
        <p:txBody>
          <a:bodyPr wrap="square" rtlCol="0">
            <a:spAutoFit/>
          </a:bodyPr>
          <a:lstStyle/>
          <a:p>
            <a:pPr algn="just"/>
            <a:r>
              <a:rPr lang="en-IN" sz="1600" b="1" dirty="0"/>
              <a:t>Need: </a:t>
            </a:r>
            <a:r>
              <a:rPr lang="en-IN" sz="1600" dirty="0"/>
              <a:t>DQ’s offerings are different from McDonald’s and Burger King. It has Blizzard and Beverages as the hero products and burgers and hot dogs are complimentary. Hence, they should avoid aggressive expansion with multiple franchise, but first open company owned outlets, test the market, set the product market fit and then expand</a:t>
            </a:r>
          </a:p>
          <a:p>
            <a:pPr algn="just"/>
            <a:endParaRPr lang="en-IN" sz="1600" dirty="0"/>
          </a:p>
          <a:p>
            <a:pPr algn="just"/>
            <a:r>
              <a:rPr lang="en-IN" sz="1600" b="1" dirty="0"/>
              <a:t>Case study:</a:t>
            </a:r>
          </a:p>
          <a:p>
            <a:pPr algn="just"/>
            <a:endParaRPr lang="en-IN" sz="1600" b="1" dirty="0"/>
          </a:p>
          <a:p>
            <a:pPr algn="just"/>
            <a:endParaRPr lang="en-IN" sz="1600" b="1" dirty="0"/>
          </a:p>
          <a:p>
            <a:pPr algn="just"/>
            <a:r>
              <a:rPr lang="en-IN" sz="1600" dirty="0"/>
              <a:t>Burger King did not participate in the price war with McD, rather they had a single master franchise like Jubilant and focused on company owned store to have control over the quality and process</a:t>
            </a:r>
          </a:p>
          <a:p>
            <a:pPr algn="just"/>
            <a:endParaRPr lang="en-IN" sz="1600" dirty="0"/>
          </a:p>
        </p:txBody>
      </p:sp>
      <p:grpSp>
        <p:nvGrpSpPr>
          <p:cNvPr id="24" name="Group 23">
            <a:extLst>
              <a:ext uri="{FF2B5EF4-FFF2-40B4-BE49-F238E27FC236}">
                <a16:creationId xmlns:a16="http://schemas.microsoft.com/office/drawing/2014/main" id="{85082C6F-4387-314C-3369-4A72787FA103}"/>
              </a:ext>
            </a:extLst>
          </p:cNvPr>
          <p:cNvGrpSpPr/>
          <p:nvPr/>
        </p:nvGrpSpPr>
        <p:grpSpPr>
          <a:xfrm>
            <a:off x="6232073" y="4553374"/>
            <a:ext cx="4321627" cy="370822"/>
            <a:chOff x="6237516" y="3712380"/>
            <a:chExt cx="4321627" cy="370822"/>
          </a:xfrm>
        </p:grpSpPr>
        <p:sp>
          <p:nvSpPr>
            <p:cNvPr id="19" name="Oval 18">
              <a:extLst>
                <a:ext uri="{FF2B5EF4-FFF2-40B4-BE49-F238E27FC236}">
                  <a16:creationId xmlns:a16="http://schemas.microsoft.com/office/drawing/2014/main" id="{7F25C451-F732-1EDA-F9E1-9D5006E4C6C3}"/>
                </a:ext>
              </a:extLst>
            </p:cNvPr>
            <p:cNvSpPr/>
            <p:nvPr/>
          </p:nvSpPr>
          <p:spPr>
            <a:xfrm>
              <a:off x="6237516" y="3723973"/>
              <a:ext cx="359229" cy="359229"/>
            </a:xfrm>
            <a:prstGeom prst="ellipse">
              <a:avLst/>
            </a:prstGeom>
            <a:solidFill>
              <a:srgbClr val="EE3E42"/>
            </a:solidFill>
            <a:ln>
              <a:solidFill>
                <a:srgbClr val="FBC2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t>4</a:t>
              </a:r>
              <a:endParaRPr lang="en-US" b="1" dirty="0"/>
            </a:p>
          </p:txBody>
        </p:sp>
        <p:sp>
          <p:nvSpPr>
            <p:cNvPr id="20" name="TextBox 19">
              <a:extLst>
                <a:ext uri="{FF2B5EF4-FFF2-40B4-BE49-F238E27FC236}">
                  <a16:creationId xmlns:a16="http://schemas.microsoft.com/office/drawing/2014/main" id="{4B790269-FB7B-59B4-8F7E-CDE43B861F93}"/>
                </a:ext>
              </a:extLst>
            </p:cNvPr>
            <p:cNvSpPr txBox="1"/>
            <p:nvPr/>
          </p:nvSpPr>
          <p:spPr>
            <a:xfrm>
              <a:off x="6640289" y="3712380"/>
              <a:ext cx="3918854" cy="369332"/>
            </a:xfrm>
            <a:prstGeom prst="rect">
              <a:avLst/>
            </a:prstGeom>
            <a:noFill/>
          </p:spPr>
          <p:txBody>
            <a:bodyPr wrap="square" rtlCol="0">
              <a:spAutoFit/>
            </a:bodyPr>
            <a:lstStyle/>
            <a:p>
              <a:r>
                <a:rPr lang="en-IN" b="1" dirty="0"/>
                <a:t>Strategic sourcing</a:t>
              </a:r>
              <a:endParaRPr lang="en-US" b="1" dirty="0"/>
            </a:p>
          </p:txBody>
        </p:sp>
      </p:grpSp>
      <p:pic>
        <p:nvPicPr>
          <p:cNvPr id="25" name="Picture 4">
            <a:extLst>
              <a:ext uri="{FF2B5EF4-FFF2-40B4-BE49-F238E27FC236}">
                <a16:creationId xmlns:a16="http://schemas.microsoft.com/office/drawing/2014/main" id="{6F28443B-97F8-D72A-4F07-A78C1128CCE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892683" y="2470896"/>
            <a:ext cx="967756" cy="977716"/>
          </a:xfrm>
          <a:prstGeom prst="rect">
            <a:avLst/>
          </a:prstGeom>
          <a:noFill/>
          <a:extLst>
            <a:ext uri="{909E8E84-426E-40DD-AFC4-6F175D3DCCD1}">
              <a14:hiddenFill xmlns:a14="http://schemas.microsoft.com/office/drawing/2010/main">
                <a:solidFill>
                  <a:srgbClr val="FFFFFF"/>
                </a:solidFill>
              </a14:hiddenFill>
            </a:ext>
          </a:extLst>
        </p:spPr>
      </p:pic>
      <p:sp>
        <p:nvSpPr>
          <p:cNvPr id="30" name="TextBox 29">
            <a:extLst>
              <a:ext uri="{FF2B5EF4-FFF2-40B4-BE49-F238E27FC236}">
                <a16:creationId xmlns:a16="http://schemas.microsoft.com/office/drawing/2014/main" id="{9FFD12B1-1AF3-6BC4-8544-0BB81F6D1707}"/>
              </a:ext>
            </a:extLst>
          </p:cNvPr>
          <p:cNvSpPr txBox="1"/>
          <p:nvPr/>
        </p:nvSpPr>
        <p:spPr>
          <a:xfrm>
            <a:off x="6359677" y="5091021"/>
            <a:ext cx="5769429" cy="1323439"/>
          </a:xfrm>
          <a:prstGeom prst="rect">
            <a:avLst/>
          </a:prstGeom>
          <a:noFill/>
        </p:spPr>
        <p:txBody>
          <a:bodyPr wrap="square" rtlCol="0">
            <a:spAutoFit/>
          </a:bodyPr>
          <a:lstStyle/>
          <a:p>
            <a:pPr algn="just"/>
            <a:r>
              <a:rPr lang="en-IN" sz="1600" b="1" dirty="0"/>
              <a:t>Need: </a:t>
            </a:r>
            <a:r>
              <a:rPr lang="en-IN" sz="1600" dirty="0"/>
              <a:t>Dairy Queen’s Blizzard is something that is new in India hence sourcing would be a major challenge for them to maintain the USP of Blizzard and add flavours according to seasons which they do in US. Hence, setting up their own manufacturing unit is recommended in a connected city of India. Ex – Nagpur, Pune etc</a:t>
            </a:r>
          </a:p>
        </p:txBody>
      </p:sp>
      <p:sp>
        <p:nvSpPr>
          <p:cNvPr id="31" name="TextBox 30">
            <a:extLst>
              <a:ext uri="{FF2B5EF4-FFF2-40B4-BE49-F238E27FC236}">
                <a16:creationId xmlns:a16="http://schemas.microsoft.com/office/drawing/2014/main" id="{CFD68251-866B-CC32-D31E-0A51E5397D60}"/>
              </a:ext>
            </a:extLst>
          </p:cNvPr>
          <p:cNvSpPr txBox="1"/>
          <p:nvPr/>
        </p:nvSpPr>
        <p:spPr>
          <a:xfrm>
            <a:off x="-691243" y="6574971"/>
            <a:ext cx="13574486" cy="261610"/>
          </a:xfrm>
          <a:prstGeom prst="rect">
            <a:avLst/>
          </a:prstGeom>
          <a:noFill/>
        </p:spPr>
        <p:txBody>
          <a:bodyPr wrap="square" rtlCol="0">
            <a:spAutoFit/>
          </a:bodyPr>
          <a:lstStyle/>
          <a:p>
            <a:pPr algn="ctr"/>
            <a:r>
              <a:rPr lang="en-IN" sz="1100" dirty="0"/>
              <a:t>Source: </a:t>
            </a:r>
            <a:r>
              <a:rPr lang="en-IN" sz="1100" dirty="0">
                <a:hlinkClick r:id="rId11"/>
              </a:rPr>
              <a:t>https://www.forbesindia.com/article/take-one-big-story-of-the-day/burger-king-and-the-crown/66891/1#:~:text=It%20was%20the%20fag%20end,in%20South%20Delhi%20in%20November</a:t>
            </a:r>
            <a:r>
              <a:rPr lang="en-IN" sz="1100" dirty="0"/>
              <a:t> </a:t>
            </a:r>
            <a:endParaRPr lang="en-US" sz="1100" dirty="0"/>
          </a:p>
        </p:txBody>
      </p:sp>
    </p:spTree>
    <p:extLst>
      <p:ext uri="{BB962C8B-B14F-4D97-AF65-F5344CB8AC3E}">
        <p14:creationId xmlns:p14="http://schemas.microsoft.com/office/powerpoint/2010/main" val="30374087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0CDCEF5A-2CB6-8BF6-C1A8-6D28D50EAD54}"/>
              </a:ext>
            </a:extLst>
          </p:cNvPr>
          <p:cNvGraphicFramePr/>
          <p:nvPr>
            <p:extLst>
              <p:ext uri="{D42A27DB-BD31-4B8C-83A1-F6EECF244321}">
                <p14:modId xmlns:p14="http://schemas.microsoft.com/office/powerpoint/2010/main" val="243417459"/>
              </p:ext>
            </p:extLst>
          </p:nvPr>
        </p:nvGraphicFramePr>
        <p:xfrm>
          <a:off x="0" y="0"/>
          <a:ext cx="12192000" cy="304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Rectangle: Rounded Corners 1">
            <a:extLst>
              <a:ext uri="{FF2B5EF4-FFF2-40B4-BE49-F238E27FC236}">
                <a16:creationId xmlns:a16="http://schemas.microsoft.com/office/drawing/2014/main" id="{DD1BCD6B-1904-5302-CB0D-478F9213CE1F}"/>
              </a:ext>
            </a:extLst>
          </p:cNvPr>
          <p:cNvSpPr/>
          <p:nvPr/>
        </p:nvSpPr>
        <p:spPr>
          <a:xfrm>
            <a:off x="130627" y="424541"/>
            <a:ext cx="3690259" cy="6357257"/>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a:extLst>
              <a:ext uri="{FF2B5EF4-FFF2-40B4-BE49-F238E27FC236}">
                <a16:creationId xmlns:a16="http://schemas.microsoft.com/office/drawing/2014/main" id="{15B93560-372E-134B-5052-9B9097912DF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1870" y="650843"/>
            <a:ext cx="646853" cy="646853"/>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460F633C-CA90-FA7B-1185-DC16CC94B93A}"/>
              </a:ext>
            </a:extLst>
          </p:cNvPr>
          <p:cNvSpPr txBox="1"/>
          <p:nvPr/>
        </p:nvSpPr>
        <p:spPr>
          <a:xfrm>
            <a:off x="775180" y="660109"/>
            <a:ext cx="2827987" cy="584775"/>
          </a:xfrm>
          <a:prstGeom prst="rect">
            <a:avLst/>
          </a:prstGeom>
          <a:noFill/>
          <a:ln>
            <a:solidFill>
              <a:schemeClr val="tx1"/>
            </a:solidFill>
          </a:ln>
        </p:spPr>
        <p:txBody>
          <a:bodyPr wrap="square" rtlCol="0">
            <a:spAutoFit/>
          </a:bodyPr>
          <a:lstStyle/>
          <a:p>
            <a:r>
              <a:rPr lang="en-IN" sz="1600" b="1" dirty="0"/>
              <a:t>Shanaya, </a:t>
            </a:r>
            <a:r>
              <a:rPr lang="en-IN" sz="1600" dirty="0"/>
              <a:t>19, South Delhi, SRCC, Foodie, Knows Dairy Queen.</a:t>
            </a:r>
          </a:p>
        </p:txBody>
      </p:sp>
      <p:sp>
        <p:nvSpPr>
          <p:cNvPr id="21" name="TextBox 20">
            <a:extLst>
              <a:ext uri="{FF2B5EF4-FFF2-40B4-BE49-F238E27FC236}">
                <a16:creationId xmlns:a16="http://schemas.microsoft.com/office/drawing/2014/main" id="{BD0E336E-3F4C-7D1A-4FC9-31DD39E6DAB6}"/>
              </a:ext>
            </a:extLst>
          </p:cNvPr>
          <p:cNvSpPr txBox="1"/>
          <p:nvPr/>
        </p:nvSpPr>
        <p:spPr>
          <a:xfrm>
            <a:off x="260107" y="1297696"/>
            <a:ext cx="3431297" cy="1077218"/>
          </a:xfrm>
          <a:prstGeom prst="rect">
            <a:avLst/>
          </a:prstGeom>
          <a:noFill/>
          <a:ln>
            <a:solidFill>
              <a:schemeClr val="tx1"/>
            </a:solidFill>
            <a:prstDash val="sysDash"/>
          </a:ln>
        </p:spPr>
        <p:txBody>
          <a:bodyPr wrap="square" rtlCol="0">
            <a:spAutoFit/>
          </a:bodyPr>
          <a:lstStyle/>
          <a:p>
            <a:pPr algn="just"/>
            <a:r>
              <a:rPr lang="en-IN" sz="1600" dirty="0"/>
              <a:t>Has a sweet tooth, eats fast food  at least twice a week, average spending per meal is Rs 500-700. Visits Starbucks, Taco Bell, Local cafes</a:t>
            </a:r>
          </a:p>
        </p:txBody>
      </p:sp>
      <p:pic>
        <p:nvPicPr>
          <p:cNvPr id="3076" name="Picture 4">
            <a:extLst>
              <a:ext uri="{FF2B5EF4-FFF2-40B4-BE49-F238E27FC236}">
                <a16:creationId xmlns:a16="http://schemas.microsoft.com/office/drawing/2014/main" id="{8D85258D-32B0-9072-464A-A7195D2F138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71870" y="2496948"/>
            <a:ext cx="620486" cy="620486"/>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AD97FE7C-2AF5-A4C0-3DD3-17807145AC44}"/>
              </a:ext>
            </a:extLst>
          </p:cNvPr>
          <p:cNvSpPr txBox="1"/>
          <p:nvPr/>
        </p:nvSpPr>
        <p:spPr>
          <a:xfrm>
            <a:off x="792356" y="2547131"/>
            <a:ext cx="2827987" cy="584775"/>
          </a:xfrm>
          <a:prstGeom prst="rect">
            <a:avLst/>
          </a:prstGeom>
          <a:noFill/>
          <a:ln>
            <a:solidFill>
              <a:schemeClr val="tx1"/>
            </a:solidFill>
          </a:ln>
        </p:spPr>
        <p:txBody>
          <a:bodyPr wrap="square" rtlCol="0">
            <a:spAutoFit/>
          </a:bodyPr>
          <a:lstStyle/>
          <a:p>
            <a:r>
              <a:rPr lang="en-IN" sz="1600" b="1" dirty="0"/>
              <a:t>Mohit, </a:t>
            </a:r>
            <a:r>
              <a:rPr lang="en-IN" sz="1600" dirty="0"/>
              <a:t>23, Manipal, TAPMI, Foodie, Doesn’t know DQ</a:t>
            </a:r>
          </a:p>
        </p:txBody>
      </p:sp>
      <p:sp>
        <p:nvSpPr>
          <p:cNvPr id="23" name="TextBox 22">
            <a:extLst>
              <a:ext uri="{FF2B5EF4-FFF2-40B4-BE49-F238E27FC236}">
                <a16:creationId xmlns:a16="http://schemas.microsoft.com/office/drawing/2014/main" id="{9D8C66C5-21C1-0C41-638D-64A5C470635D}"/>
              </a:ext>
            </a:extLst>
          </p:cNvPr>
          <p:cNvSpPr txBox="1"/>
          <p:nvPr/>
        </p:nvSpPr>
        <p:spPr>
          <a:xfrm>
            <a:off x="260106" y="3189923"/>
            <a:ext cx="3431298" cy="1323439"/>
          </a:xfrm>
          <a:prstGeom prst="rect">
            <a:avLst/>
          </a:prstGeom>
          <a:noFill/>
          <a:ln>
            <a:solidFill>
              <a:schemeClr val="tx1"/>
            </a:solidFill>
            <a:prstDash val="sysDash"/>
          </a:ln>
        </p:spPr>
        <p:txBody>
          <a:bodyPr wrap="square" rtlCol="0">
            <a:spAutoFit/>
          </a:bodyPr>
          <a:lstStyle>
            <a:defPPr>
              <a:defRPr lang="en-US"/>
            </a:defPPr>
            <a:lvl1pPr algn="just">
              <a:defRPr sz="1600"/>
            </a:lvl1pPr>
          </a:lstStyle>
          <a:p>
            <a:r>
              <a:rPr lang="en-IN" dirty="0"/>
              <a:t>Student resident in Manipal, loves to explore new eateries, ice-cream and hot dog lover, Average spent Rs 300-350. Prefer Burger King over McD for quality and taste</a:t>
            </a:r>
          </a:p>
        </p:txBody>
      </p:sp>
      <p:sp>
        <p:nvSpPr>
          <p:cNvPr id="26" name="TextBox 25">
            <a:extLst>
              <a:ext uri="{FF2B5EF4-FFF2-40B4-BE49-F238E27FC236}">
                <a16:creationId xmlns:a16="http://schemas.microsoft.com/office/drawing/2014/main" id="{4CB9EFA2-B662-4980-9E3A-C95134B9BA33}"/>
              </a:ext>
            </a:extLst>
          </p:cNvPr>
          <p:cNvSpPr txBox="1"/>
          <p:nvPr/>
        </p:nvSpPr>
        <p:spPr>
          <a:xfrm>
            <a:off x="792356" y="4597167"/>
            <a:ext cx="2827987" cy="584775"/>
          </a:xfrm>
          <a:prstGeom prst="rect">
            <a:avLst/>
          </a:prstGeom>
          <a:noFill/>
          <a:ln>
            <a:solidFill>
              <a:schemeClr val="tx1"/>
            </a:solidFill>
          </a:ln>
        </p:spPr>
        <p:txBody>
          <a:bodyPr wrap="square" rtlCol="0">
            <a:spAutoFit/>
          </a:bodyPr>
          <a:lstStyle/>
          <a:p>
            <a:r>
              <a:rPr lang="en-IN" sz="1600" b="1" dirty="0"/>
              <a:t>Sharma Family, </a:t>
            </a:r>
            <a:r>
              <a:rPr lang="en-IN" sz="1600" dirty="0"/>
              <a:t>2 kids, Mumbai, Andheri, Avg. income &gt; 20 LPA</a:t>
            </a:r>
          </a:p>
        </p:txBody>
      </p:sp>
      <p:pic>
        <p:nvPicPr>
          <p:cNvPr id="3080" name="Picture 8">
            <a:extLst>
              <a:ext uri="{FF2B5EF4-FFF2-40B4-BE49-F238E27FC236}">
                <a16:creationId xmlns:a16="http://schemas.microsoft.com/office/drawing/2014/main" id="{72ACF18F-CD1A-FB42-972B-69CFDCF3726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12598" y="4597374"/>
            <a:ext cx="539029" cy="539029"/>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CB1B62F7-7F51-1059-06BD-22C92EE0F140}"/>
              </a:ext>
            </a:extLst>
          </p:cNvPr>
          <p:cNvSpPr txBox="1"/>
          <p:nvPr/>
        </p:nvSpPr>
        <p:spPr>
          <a:xfrm>
            <a:off x="260106" y="5251010"/>
            <a:ext cx="3431298" cy="1077218"/>
          </a:xfrm>
          <a:prstGeom prst="rect">
            <a:avLst/>
          </a:prstGeom>
          <a:noFill/>
          <a:ln>
            <a:solidFill>
              <a:schemeClr val="tx1"/>
            </a:solidFill>
            <a:prstDash val="sysDash"/>
          </a:ln>
        </p:spPr>
        <p:txBody>
          <a:bodyPr wrap="square" rtlCol="0">
            <a:spAutoFit/>
          </a:bodyPr>
          <a:lstStyle>
            <a:defPPr>
              <a:defRPr lang="en-US"/>
            </a:defPPr>
            <a:lvl1pPr algn="just">
              <a:defRPr sz="1600"/>
            </a:lvl1pPr>
          </a:lstStyle>
          <a:p>
            <a:r>
              <a:rPr lang="en-IN" dirty="0"/>
              <a:t>They have a car, enjoy weekends in malls or cinema, eats at food courts of mall or near movie theatres. Kids love Ice-creams and parents prefer quality</a:t>
            </a:r>
          </a:p>
        </p:txBody>
      </p:sp>
      <p:grpSp>
        <p:nvGrpSpPr>
          <p:cNvPr id="33" name="Group 32">
            <a:extLst>
              <a:ext uri="{FF2B5EF4-FFF2-40B4-BE49-F238E27FC236}">
                <a16:creationId xmlns:a16="http://schemas.microsoft.com/office/drawing/2014/main" id="{288093AE-D7A5-4EB4-C68B-69874712709A}"/>
              </a:ext>
            </a:extLst>
          </p:cNvPr>
          <p:cNvGrpSpPr/>
          <p:nvPr/>
        </p:nvGrpSpPr>
        <p:grpSpPr>
          <a:xfrm>
            <a:off x="3820886" y="424542"/>
            <a:ext cx="8240487" cy="1950372"/>
            <a:chOff x="3820886" y="424542"/>
            <a:chExt cx="8240487" cy="1950372"/>
          </a:xfrm>
          <a:solidFill>
            <a:srgbClr val="EE3E42"/>
          </a:solidFill>
        </p:grpSpPr>
        <p:sp>
          <p:nvSpPr>
            <p:cNvPr id="28" name="Rectangle 27">
              <a:extLst>
                <a:ext uri="{FF2B5EF4-FFF2-40B4-BE49-F238E27FC236}">
                  <a16:creationId xmlns:a16="http://schemas.microsoft.com/office/drawing/2014/main" id="{9D003760-27B3-0339-8758-87E3835B2233}"/>
                </a:ext>
              </a:extLst>
            </p:cNvPr>
            <p:cNvSpPr/>
            <p:nvPr/>
          </p:nvSpPr>
          <p:spPr>
            <a:xfrm>
              <a:off x="4311890" y="424542"/>
              <a:ext cx="7749483" cy="1950372"/>
            </a:xfrm>
            <a:prstGeom prst="rect">
              <a:avLst/>
            </a:prstGeom>
            <a:solidFill>
              <a:srgbClr val="FBC28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2" name="Straight Arrow Connector 31">
              <a:extLst>
                <a:ext uri="{FF2B5EF4-FFF2-40B4-BE49-F238E27FC236}">
                  <a16:creationId xmlns:a16="http://schemas.microsoft.com/office/drawing/2014/main" id="{A16CD8C8-CA7A-FA3D-9A3A-6604C645BA53}"/>
                </a:ext>
              </a:extLst>
            </p:cNvPr>
            <p:cNvCxnSpPr/>
            <p:nvPr/>
          </p:nvCxnSpPr>
          <p:spPr>
            <a:xfrm>
              <a:off x="3820886" y="1419055"/>
              <a:ext cx="491004" cy="0"/>
            </a:xfrm>
            <a:prstGeom prst="straightConnector1">
              <a:avLst/>
            </a:prstGeom>
            <a:grpFill/>
            <a:ln>
              <a:tailEnd type="triangle"/>
            </a:ln>
          </p:spPr>
          <p:style>
            <a:lnRef idx="1">
              <a:schemeClr val="dk1"/>
            </a:lnRef>
            <a:fillRef idx="0">
              <a:schemeClr val="dk1"/>
            </a:fillRef>
            <a:effectRef idx="0">
              <a:schemeClr val="dk1"/>
            </a:effectRef>
            <a:fontRef idx="minor">
              <a:schemeClr val="tx1"/>
            </a:fontRef>
          </p:style>
        </p:cxnSp>
      </p:grpSp>
      <p:grpSp>
        <p:nvGrpSpPr>
          <p:cNvPr id="34" name="Group 33">
            <a:extLst>
              <a:ext uri="{FF2B5EF4-FFF2-40B4-BE49-F238E27FC236}">
                <a16:creationId xmlns:a16="http://schemas.microsoft.com/office/drawing/2014/main" id="{9D9C91BD-9050-0E24-C76D-0ADB7E8929E9}"/>
              </a:ext>
            </a:extLst>
          </p:cNvPr>
          <p:cNvGrpSpPr/>
          <p:nvPr/>
        </p:nvGrpSpPr>
        <p:grpSpPr>
          <a:xfrm>
            <a:off x="3820886" y="2494656"/>
            <a:ext cx="8240487" cy="1950372"/>
            <a:chOff x="3820886" y="424542"/>
            <a:chExt cx="8240487" cy="1950372"/>
          </a:xfrm>
          <a:solidFill>
            <a:srgbClr val="FBC284"/>
          </a:solidFill>
        </p:grpSpPr>
        <p:sp>
          <p:nvSpPr>
            <p:cNvPr id="35" name="Rectangle 34">
              <a:extLst>
                <a:ext uri="{FF2B5EF4-FFF2-40B4-BE49-F238E27FC236}">
                  <a16:creationId xmlns:a16="http://schemas.microsoft.com/office/drawing/2014/main" id="{0580E090-822E-4875-F145-0711ED357E0E}"/>
                </a:ext>
              </a:extLst>
            </p:cNvPr>
            <p:cNvSpPr/>
            <p:nvPr/>
          </p:nvSpPr>
          <p:spPr>
            <a:xfrm>
              <a:off x="4311890" y="424542"/>
              <a:ext cx="7749483" cy="1950372"/>
            </a:xfrm>
            <a:prstGeom prst="rect">
              <a:avLst/>
            </a:prstGeom>
            <a:solidFill>
              <a:srgbClr val="EE3E4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6" name="Straight Arrow Connector 35">
              <a:extLst>
                <a:ext uri="{FF2B5EF4-FFF2-40B4-BE49-F238E27FC236}">
                  <a16:creationId xmlns:a16="http://schemas.microsoft.com/office/drawing/2014/main" id="{6307A5A1-EEAC-41A5-FC0C-B04DFF25D08D}"/>
                </a:ext>
              </a:extLst>
            </p:cNvPr>
            <p:cNvCxnSpPr/>
            <p:nvPr/>
          </p:nvCxnSpPr>
          <p:spPr>
            <a:xfrm>
              <a:off x="3820886" y="1419055"/>
              <a:ext cx="491004" cy="0"/>
            </a:xfrm>
            <a:prstGeom prst="straightConnector1">
              <a:avLst/>
            </a:prstGeom>
            <a:grpFill/>
            <a:ln>
              <a:tailEnd type="triangle"/>
            </a:ln>
          </p:spPr>
          <p:style>
            <a:lnRef idx="1">
              <a:schemeClr val="dk1"/>
            </a:lnRef>
            <a:fillRef idx="0">
              <a:schemeClr val="dk1"/>
            </a:fillRef>
            <a:effectRef idx="0">
              <a:schemeClr val="dk1"/>
            </a:effectRef>
            <a:fontRef idx="minor">
              <a:schemeClr val="tx1"/>
            </a:fontRef>
          </p:style>
        </p:cxnSp>
      </p:grpSp>
      <p:grpSp>
        <p:nvGrpSpPr>
          <p:cNvPr id="37" name="Group 36">
            <a:extLst>
              <a:ext uri="{FF2B5EF4-FFF2-40B4-BE49-F238E27FC236}">
                <a16:creationId xmlns:a16="http://schemas.microsoft.com/office/drawing/2014/main" id="{B203A812-DAE7-C00B-A6F1-343E6FCACAF9}"/>
              </a:ext>
            </a:extLst>
          </p:cNvPr>
          <p:cNvGrpSpPr/>
          <p:nvPr/>
        </p:nvGrpSpPr>
        <p:grpSpPr>
          <a:xfrm>
            <a:off x="3820886" y="4564770"/>
            <a:ext cx="8240487" cy="1950372"/>
            <a:chOff x="3820886" y="424542"/>
            <a:chExt cx="8240487" cy="1950372"/>
          </a:xfrm>
          <a:solidFill>
            <a:srgbClr val="007AC1"/>
          </a:solidFill>
        </p:grpSpPr>
        <p:sp>
          <p:nvSpPr>
            <p:cNvPr id="38" name="Rectangle 37">
              <a:extLst>
                <a:ext uri="{FF2B5EF4-FFF2-40B4-BE49-F238E27FC236}">
                  <a16:creationId xmlns:a16="http://schemas.microsoft.com/office/drawing/2014/main" id="{91463B38-FA17-C81C-104A-2C5FDBCA55D7}"/>
                </a:ext>
              </a:extLst>
            </p:cNvPr>
            <p:cNvSpPr/>
            <p:nvPr/>
          </p:nvSpPr>
          <p:spPr>
            <a:xfrm>
              <a:off x="4311890" y="424542"/>
              <a:ext cx="7749483" cy="1950372"/>
            </a:xfrm>
            <a:prstGeom prst="rect">
              <a:avLst/>
            </a:prstGeom>
            <a:solidFill>
              <a:srgbClr val="007AC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9" name="Straight Arrow Connector 38">
              <a:extLst>
                <a:ext uri="{FF2B5EF4-FFF2-40B4-BE49-F238E27FC236}">
                  <a16:creationId xmlns:a16="http://schemas.microsoft.com/office/drawing/2014/main" id="{E3F3B489-B31D-C8B5-22AC-F8C2A7B2D29E}"/>
                </a:ext>
              </a:extLst>
            </p:cNvPr>
            <p:cNvCxnSpPr/>
            <p:nvPr/>
          </p:nvCxnSpPr>
          <p:spPr>
            <a:xfrm>
              <a:off x="3820886" y="1419055"/>
              <a:ext cx="491004" cy="0"/>
            </a:xfrm>
            <a:prstGeom prst="straightConnector1">
              <a:avLst/>
            </a:prstGeom>
            <a:grpFill/>
            <a:ln>
              <a:tailEnd type="triangle"/>
            </a:ln>
          </p:spPr>
          <p:style>
            <a:lnRef idx="1">
              <a:schemeClr val="dk1"/>
            </a:lnRef>
            <a:fillRef idx="0">
              <a:schemeClr val="dk1"/>
            </a:fillRef>
            <a:effectRef idx="0">
              <a:schemeClr val="dk1"/>
            </a:effectRef>
            <a:fontRef idx="minor">
              <a:schemeClr val="tx1"/>
            </a:fontRef>
          </p:style>
        </p:cxnSp>
      </p:grpSp>
      <p:pic>
        <p:nvPicPr>
          <p:cNvPr id="40" name="Picture 2" descr="Dairy Queen Logo transparent PNG - StickPNG">
            <a:extLst>
              <a:ext uri="{FF2B5EF4-FFF2-40B4-BE49-F238E27FC236}">
                <a16:creationId xmlns:a16="http://schemas.microsoft.com/office/drawing/2014/main" id="{8BFBF671-6EFF-2AC0-9BF9-D18F37E73EE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843013" y="2199975"/>
            <a:ext cx="687236" cy="481099"/>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2" descr="Dairy Queen Logo transparent PNG - StickPNG">
            <a:extLst>
              <a:ext uri="{FF2B5EF4-FFF2-40B4-BE49-F238E27FC236}">
                <a16:creationId xmlns:a16="http://schemas.microsoft.com/office/drawing/2014/main" id="{289377C8-CF65-BCC4-D985-751B2217989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843013" y="4272812"/>
            <a:ext cx="687236" cy="481099"/>
          </a:xfrm>
          <a:prstGeom prst="rect">
            <a:avLst/>
          </a:prstGeom>
          <a:noFill/>
          <a:extLst>
            <a:ext uri="{909E8E84-426E-40DD-AFC4-6F175D3DCCD1}">
              <a14:hiddenFill xmlns:a14="http://schemas.microsoft.com/office/drawing/2010/main">
                <a:solidFill>
                  <a:srgbClr val="FFFFFF"/>
                </a:solidFill>
              </a14:hiddenFill>
            </a:ext>
          </a:extLst>
        </p:spPr>
      </p:pic>
      <p:grpSp>
        <p:nvGrpSpPr>
          <p:cNvPr id="49" name="Group 48">
            <a:extLst>
              <a:ext uri="{FF2B5EF4-FFF2-40B4-BE49-F238E27FC236}">
                <a16:creationId xmlns:a16="http://schemas.microsoft.com/office/drawing/2014/main" id="{637D47EC-14E8-ACE8-AFDF-488A298D4A5B}"/>
              </a:ext>
            </a:extLst>
          </p:cNvPr>
          <p:cNvGrpSpPr/>
          <p:nvPr/>
        </p:nvGrpSpPr>
        <p:grpSpPr>
          <a:xfrm>
            <a:off x="4527309" y="4889554"/>
            <a:ext cx="7384886" cy="1546752"/>
            <a:chOff x="4688952" y="4781476"/>
            <a:chExt cx="7384886" cy="1546752"/>
          </a:xfrm>
        </p:grpSpPr>
        <p:pic>
          <p:nvPicPr>
            <p:cNvPr id="3082" name="Picture 10" descr="Radio Advertisement, Cinema Advertising, TV Advertising in Coimbatore  Trichy,">
              <a:extLst>
                <a:ext uri="{FF2B5EF4-FFF2-40B4-BE49-F238E27FC236}">
                  <a16:creationId xmlns:a16="http://schemas.microsoft.com/office/drawing/2014/main" id="{739E7429-2E82-6302-52CF-56C83742AE0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064510" y="4781476"/>
              <a:ext cx="1883229" cy="1156788"/>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descr="Gaming Zone | Colors Mall">
              <a:extLst>
                <a:ext uri="{FF2B5EF4-FFF2-40B4-BE49-F238E27FC236}">
                  <a16:creationId xmlns:a16="http://schemas.microsoft.com/office/drawing/2014/main" id="{B27627CD-3E33-7D57-B093-3C440771DEDE}"/>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438743" y="4808714"/>
              <a:ext cx="1882583" cy="1129550"/>
            </a:xfrm>
            <a:prstGeom prst="rect">
              <a:avLst/>
            </a:prstGeom>
            <a:noFill/>
            <a:extLst>
              <a:ext uri="{909E8E84-426E-40DD-AFC4-6F175D3DCCD1}">
                <a14:hiddenFill xmlns:a14="http://schemas.microsoft.com/office/drawing/2010/main">
                  <a:solidFill>
                    <a:srgbClr val="FFFFFF"/>
                  </a:solidFill>
                </a14:hiddenFill>
              </a:ext>
            </a:extLst>
          </p:spPr>
        </p:pic>
        <p:pic>
          <p:nvPicPr>
            <p:cNvPr id="3086" name="Picture 14" descr="Buy Healthy Junk 1: Healthy versions of your favourite junk foods! Book  Online at Low Prices in India | Healthy Junk 1: Healthy versions of your  favourite junk foods! Reviews &amp; Ratings - Amazon.in">
              <a:extLst>
                <a:ext uri="{FF2B5EF4-FFF2-40B4-BE49-F238E27FC236}">
                  <a16:creationId xmlns:a16="http://schemas.microsoft.com/office/drawing/2014/main" id="{6F656550-6F92-830A-3977-E52372B4457D}"/>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b="14603"/>
            <a:stretch/>
          </p:blipFill>
          <p:spPr bwMode="auto">
            <a:xfrm>
              <a:off x="9812330" y="4813971"/>
              <a:ext cx="1882582" cy="1124293"/>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2FE0B742-1221-EB52-4428-919716CC2A98}"/>
                </a:ext>
              </a:extLst>
            </p:cNvPr>
            <p:cNvSpPr txBox="1"/>
            <p:nvPr/>
          </p:nvSpPr>
          <p:spPr>
            <a:xfrm>
              <a:off x="4688952" y="5989674"/>
              <a:ext cx="2634343" cy="338554"/>
            </a:xfrm>
            <a:prstGeom prst="rect">
              <a:avLst/>
            </a:prstGeom>
            <a:noFill/>
          </p:spPr>
          <p:txBody>
            <a:bodyPr wrap="square" rtlCol="0">
              <a:spAutoFit/>
            </a:bodyPr>
            <a:lstStyle/>
            <a:p>
              <a:pPr algn="ctr"/>
              <a:r>
                <a:rPr lang="en-IN" sz="1600" b="1" dirty="0">
                  <a:solidFill>
                    <a:schemeClr val="bg1"/>
                  </a:solidFill>
                </a:rPr>
                <a:t>Theatre Ads</a:t>
              </a:r>
              <a:endParaRPr lang="en-US" sz="1600" b="1" dirty="0">
                <a:solidFill>
                  <a:schemeClr val="bg1"/>
                </a:solidFill>
              </a:endParaRPr>
            </a:p>
          </p:txBody>
        </p:sp>
        <p:sp>
          <p:nvSpPr>
            <p:cNvPr id="43" name="TextBox 42">
              <a:extLst>
                <a:ext uri="{FF2B5EF4-FFF2-40B4-BE49-F238E27FC236}">
                  <a16:creationId xmlns:a16="http://schemas.microsoft.com/office/drawing/2014/main" id="{EB1BF62A-51B7-91FF-5249-2A491AC2AE0E}"/>
                </a:ext>
              </a:extLst>
            </p:cNvPr>
            <p:cNvSpPr txBox="1"/>
            <p:nvPr/>
          </p:nvSpPr>
          <p:spPr>
            <a:xfrm>
              <a:off x="7057990" y="5978978"/>
              <a:ext cx="2634343" cy="338554"/>
            </a:xfrm>
            <a:prstGeom prst="rect">
              <a:avLst/>
            </a:prstGeom>
            <a:noFill/>
          </p:spPr>
          <p:txBody>
            <a:bodyPr wrap="square" rtlCol="0">
              <a:spAutoFit/>
            </a:bodyPr>
            <a:lstStyle/>
            <a:p>
              <a:pPr algn="ctr"/>
              <a:r>
                <a:rPr lang="en-IN" sz="1600" b="1" dirty="0">
                  <a:solidFill>
                    <a:schemeClr val="bg1"/>
                  </a:solidFill>
                </a:rPr>
                <a:t>Outlets near game zones</a:t>
              </a:r>
              <a:endParaRPr lang="en-US" sz="1600" b="1" dirty="0">
                <a:solidFill>
                  <a:schemeClr val="bg1"/>
                </a:solidFill>
              </a:endParaRPr>
            </a:p>
          </p:txBody>
        </p:sp>
        <p:sp>
          <p:nvSpPr>
            <p:cNvPr id="44" name="TextBox 43">
              <a:extLst>
                <a:ext uri="{FF2B5EF4-FFF2-40B4-BE49-F238E27FC236}">
                  <a16:creationId xmlns:a16="http://schemas.microsoft.com/office/drawing/2014/main" id="{EE53E90B-DE31-D339-7E76-A145B70DF7C1}"/>
                </a:ext>
              </a:extLst>
            </p:cNvPr>
            <p:cNvSpPr txBox="1"/>
            <p:nvPr/>
          </p:nvSpPr>
          <p:spPr>
            <a:xfrm>
              <a:off x="9439495" y="5971647"/>
              <a:ext cx="2634343" cy="338554"/>
            </a:xfrm>
            <a:prstGeom prst="rect">
              <a:avLst/>
            </a:prstGeom>
            <a:noFill/>
          </p:spPr>
          <p:txBody>
            <a:bodyPr wrap="square" rtlCol="0">
              <a:spAutoFit/>
            </a:bodyPr>
            <a:lstStyle/>
            <a:p>
              <a:pPr algn="ctr"/>
              <a:r>
                <a:rPr lang="en-IN" sz="1600" b="1" dirty="0">
                  <a:solidFill>
                    <a:schemeClr val="bg1"/>
                  </a:solidFill>
                </a:rPr>
                <a:t>Healthy options</a:t>
              </a:r>
              <a:endParaRPr lang="en-US" sz="1600" b="1" dirty="0">
                <a:solidFill>
                  <a:schemeClr val="bg1"/>
                </a:solidFill>
              </a:endParaRPr>
            </a:p>
          </p:txBody>
        </p:sp>
      </p:grpSp>
      <p:grpSp>
        <p:nvGrpSpPr>
          <p:cNvPr id="53" name="Group 52">
            <a:extLst>
              <a:ext uri="{FF2B5EF4-FFF2-40B4-BE49-F238E27FC236}">
                <a16:creationId xmlns:a16="http://schemas.microsoft.com/office/drawing/2014/main" id="{41AD0193-2ACA-B03C-A8D2-A5DB071CD0A9}"/>
              </a:ext>
            </a:extLst>
          </p:cNvPr>
          <p:cNvGrpSpPr/>
          <p:nvPr/>
        </p:nvGrpSpPr>
        <p:grpSpPr>
          <a:xfrm>
            <a:off x="4903513" y="2770153"/>
            <a:ext cx="7017883" cy="1501472"/>
            <a:chOff x="4903513" y="2813697"/>
            <a:chExt cx="7017883" cy="1501472"/>
          </a:xfrm>
        </p:grpSpPr>
        <p:pic>
          <p:nvPicPr>
            <p:cNvPr id="3090" name="Picture 18" descr="Fast Food Firsts - Portable Press">
              <a:extLst>
                <a:ext uri="{FF2B5EF4-FFF2-40B4-BE49-F238E27FC236}">
                  <a16:creationId xmlns:a16="http://schemas.microsoft.com/office/drawing/2014/main" id="{3B5382AD-3FF9-45EC-DD6B-42B2C2FA4C31}"/>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903514" y="2813698"/>
              <a:ext cx="1882582" cy="1146753"/>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34587C44-A12C-758B-27E0-3838446948B2}"/>
                </a:ext>
              </a:extLst>
            </p:cNvPr>
            <p:cNvSpPr txBox="1"/>
            <p:nvPr/>
          </p:nvSpPr>
          <p:spPr>
            <a:xfrm>
              <a:off x="4903513" y="3976615"/>
              <a:ext cx="1882583" cy="338554"/>
            </a:xfrm>
            <a:prstGeom prst="rect">
              <a:avLst/>
            </a:prstGeom>
            <a:noFill/>
          </p:spPr>
          <p:txBody>
            <a:bodyPr wrap="square" rtlCol="0">
              <a:spAutoFit/>
            </a:bodyPr>
            <a:lstStyle/>
            <a:p>
              <a:pPr algn="ctr"/>
              <a:r>
                <a:rPr lang="en-IN" sz="1600" b="1" dirty="0">
                  <a:solidFill>
                    <a:schemeClr val="bg1"/>
                  </a:solidFill>
                </a:rPr>
                <a:t>Combo Offers</a:t>
              </a:r>
              <a:endParaRPr lang="en-US" sz="1600" b="1" dirty="0">
                <a:solidFill>
                  <a:schemeClr val="bg1"/>
                </a:solidFill>
              </a:endParaRPr>
            </a:p>
          </p:txBody>
        </p:sp>
        <p:pic>
          <p:nvPicPr>
            <p:cNvPr id="3092" name="Picture 20" descr="7 New Social Media Marketing Opportunities on Facebook &amp; More">
              <a:extLst>
                <a:ext uri="{FF2B5EF4-FFF2-40B4-BE49-F238E27FC236}">
                  <a16:creationId xmlns:a16="http://schemas.microsoft.com/office/drawing/2014/main" id="{128CFC22-2FE4-6104-8674-47C1F3510207}"/>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226006" y="2813697"/>
              <a:ext cx="1933677" cy="1162917"/>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D7ACF2A9-B832-6411-DEE5-9DC8EFD23B2F}"/>
                </a:ext>
              </a:extLst>
            </p:cNvPr>
            <p:cNvSpPr txBox="1"/>
            <p:nvPr/>
          </p:nvSpPr>
          <p:spPr>
            <a:xfrm>
              <a:off x="7009504" y="3969039"/>
              <a:ext cx="2354254" cy="338554"/>
            </a:xfrm>
            <a:prstGeom prst="rect">
              <a:avLst/>
            </a:prstGeom>
            <a:noFill/>
          </p:spPr>
          <p:txBody>
            <a:bodyPr wrap="square" rtlCol="0">
              <a:spAutoFit/>
            </a:bodyPr>
            <a:lstStyle/>
            <a:p>
              <a:pPr algn="ctr"/>
              <a:r>
                <a:rPr lang="en-IN" sz="1600" b="1" dirty="0">
                  <a:solidFill>
                    <a:schemeClr val="bg1"/>
                  </a:solidFill>
                </a:rPr>
                <a:t>Social Media Targeting</a:t>
              </a:r>
              <a:endParaRPr lang="en-US" sz="1600" b="1" dirty="0">
                <a:solidFill>
                  <a:schemeClr val="bg1"/>
                </a:solidFill>
              </a:endParaRPr>
            </a:p>
          </p:txBody>
        </p:sp>
        <p:pic>
          <p:nvPicPr>
            <p:cNvPr id="3094" name="Picture 22" descr="DAIRY QUEEN, Bartow - Menu, Prices &amp; Restaurant Reviews - Tripadvisor">
              <a:extLst>
                <a:ext uri="{FF2B5EF4-FFF2-40B4-BE49-F238E27FC236}">
                  <a16:creationId xmlns:a16="http://schemas.microsoft.com/office/drawing/2014/main" id="{F9D38736-17D4-AADC-04CF-9B0E14B7AAE0}"/>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650686" y="2813697"/>
              <a:ext cx="1877285" cy="1162917"/>
            </a:xfrm>
            <a:prstGeom prst="rect">
              <a:avLst/>
            </a:prstGeom>
            <a:noFill/>
            <a:extLst>
              <a:ext uri="{909E8E84-426E-40DD-AFC4-6F175D3DCCD1}">
                <a14:hiddenFill xmlns:a14="http://schemas.microsoft.com/office/drawing/2010/main">
                  <a:solidFill>
                    <a:srgbClr val="FFFFFF"/>
                  </a:solidFill>
                </a14:hiddenFill>
              </a:ext>
            </a:extLst>
          </p:spPr>
        </p:pic>
        <p:sp>
          <p:nvSpPr>
            <p:cNvPr id="52" name="TextBox 51">
              <a:extLst>
                <a:ext uri="{FF2B5EF4-FFF2-40B4-BE49-F238E27FC236}">
                  <a16:creationId xmlns:a16="http://schemas.microsoft.com/office/drawing/2014/main" id="{769B6C83-A001-17D5-A4C4-205601D00C72}"/>
                </a:ext>
              </a:extLst>
            </p:cNvPr>
            <p:cNvSpPr txBox="1"/>
            <p:nvPr/>
          </p:nvSpPr>
          <p:spPr>
            <a:xfrm>
              <a:off x="9259798" y="3970098"/>
              <a:ext cx="2661598" cy="338554"/>
            </a:xfrm>
            <a:prstGeom prst="rect">
              <a:avLst/>
            </a:prstGeom>
            <a:noFill/>
          </p:spPr>
          <p:txBody>
            <a:bodyPr wrap="square" rtlCol="0">
              <a:spAutoFit/>
            </a:bodyPr>
            <a:lstStyle/>
            <a:p>
              <a:pPr algn="ctr"/>
              <a:r>
                <a:rPr lang="en-IN" sz="1600" b="1" dirty="0">
                  <a:solidFill>
                    <a:schemeClr val="bg1"/>
                  </a:solidFill>
                </a:rPr>
                <a:t>Outlets near college/hubs</a:t>
              </a:r>
              <a:endParaRPr lang="en-US" sz="1600" b="1" dirty="0">
                <a:solidFill>
                  <a:schemeClr val="bg1"/>
                </a:solidFill>
              </a:endParaRPr>
            </a:p>
          </p:txBody>
        </p:sp>
      </p:grpSp>
      <p:grpSp>
        <p:nvGrpSpPr>
          <p:cNvPr id="57" name="Group 56">
            <a:extLst>
              <a:ext uri="{FF2B5EF4-FFF2-40B4-BE49-F238E27FC236}">
                <a16:creationId xmlns:a16="http://schemas.microsoft.com/office/drawing/2014/main" id="{23384674-E253-F92B-56CD-95ECBD36D2F1}"/>
              </a:ext>
            </a:extLst>
          </p:cNvPr>
          <p:cNvGrpSpPr/>
          <p:nvPr/>
        </p:nvGrpSpPr>
        <p:grpSpPr>
          <a:xfrm>
            <a:off x="4851086" y="510528"/>
            <a:ext cx="6774607" cy="1719256"/>
            <a:chOff x="4851086" y="510528"/>
            <a:chExt cx="6774607" cy="1719256"/>
          </a:xfrm>
        </p:grpSpPr>
        <p:pic>
          <p:nvPicPr>
            <p:cNvPr id="3096" name="Picture 24" descr="Starbucks Superhero: An Outstanding Customer service experience example">
              <a:extLst>
                <a:ext uri="{FF2B5EF4-FFF2-40B4-BE49-F238E27FC236}">
                  <a16:creationId xmlns:a16="http://schemas.microsoft.com/office/drawing/2014/main" id="{F567C7DC-AA38-3E93-E881-F4674B194E84}"/>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915071" y="525868"/>
              <a:ext cx="1871025" cy="1357360"/>
            </a:xfrm>
            <a:prstGeom prst="rect">
              <a:avLst/>
            </a:prstGeom>
            <a:noFill/>
            <a:extLst>
              <a:ext uri="{909E8E84-426E-40DD-AFC4-6F175D3DCCD1}">
                <a14:hiddenFill xmlns:a14="http://schemas.microsoft.com/office/drawing/2010/main">
                  <a:solidFill>
                    <a:srgbClr val="FFFFFF"/>
                  </a:solidFill>
                </a14:hiddenFill>
              </a:ext>
            </a:extLst>
          </p:spPr>
        </p:pic>
        <p:sp>
          <p:nvSpPr>
            <p:cNvPr id="54" name="TextBox 53">
              <a:extLst>
                <a:ext uri="{FF2B5EF4-FFF2-40B4-BE49-F238E27FC236}">
                  <a16:creationId xmlns:a16="http://schemas.microsoft.com/office/drawing/2014/main" id="{A95D146D-563C-DDEA-A00D-213717B4D27E}"/>
                </a:ext>
              </a:extLst>
            </p:cNvPr>
            <p:cNvSpPr txBox="1"/>
            <p:nvPr/>
          </p:nvSpPr>
          <p:spPr>
            <a:xfrm>
              <a:off x="4851086" y="1891230"/>
              <a:ext cx="1986787" cy="338554"/>
            </a:xfrm>
            <a:prstGeom prst="rect">
              <a:avLst/>
            </a:prstGeom>
            <a:noFill/>
          </p:spPr>
          <p:txBody>
            <a:bodyPr wrap="square" rtlCol="0">
              <a:spAutoFit/>
            </a:bodyPr>
            <a:lstStyle/>
            <a:p>
              <a:pPr algn="ctr"/>
              <a:r>
                <a:rPr lang="en-IN" sz="1600" b="1" dirty="0"/>
                <a:t>Customization</a:t>
              </a:r>
              <a:endParaRPr lang="en-US" sz="1600" b="1" dirty="0"/>
            </a:p>
          </p:txBody>
        </p:sp>
        <p:pic>
          <p:nvPicPr>
            <p:cNvPr id="3098" name="Picture 26" descr="Membership">
              <a:extLst>
                <a:ext uri="{FF2B5EF4-FFF2-40B4-BE49-F238E27FC236}">
                  <a16:creationId xmlns:a16="http://schemas.microsoft.com/office/drawing/2014/main" id="{10C9E9CF-E7AC-6C02-0A3F-98E13B7D3C06}"/>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277100" y="510528"/>
              <a:ext cx="1882583" cy="1357360"/>
            </a:xfrm>
            <a:prstGeom prst="rect">
              <a:avLst/>
            </a:prstGeom>
            <a:noFill/>
            <a:extLst>
              <a:ext uri="{909E8E84-426E-40DD-AFC4-6F175D3DCCD1}">
                <a14:hiddenFill xmlns:a14="http://schemas.microsoft.com/office/drawing/2010/main">
                  <a:solidFill>
                    <a:srgbClr val="FFFFFF"/>
                  </a:solidFill>
                </a14:hiddenFill>
              </a:ext>
            </a:extLst>
          </p:spPr>
        </p:pic>
        <p:sp>
          <p:nvSpPr>
            <p:cNvPr id="55" name="TextBox 54">
              <a:extLst>
                <a:ext uri="{FF2B5EF4-FFF2-40B4-BE49-F238E27FC236}">
                  <a16:creationId xmlns:a16="http://schemas.microsoft.com/office/drawing/2014/main" id="{EE582E3A-B88F-5D04-F954-D7F2E558B151}"/>
                </a:ext>
              </a:extLst>
            </p:cNvPr>
            <p:cNvSpPr txBox="1"/>
            <p:nvPr/>
          </p:nvSpPr>
          <p:spPr>
            <a:xfrm>
              <a:off x="7215009" y="1858573"/>
              <a:ext cx="1986787" cy="338554"/>
            </a:xfrm>
            <a:prstGeom prst="rect">
              <a:avLst/>
            </a:prstGeom>
            <a:noFill/>
          </p:spPr>
          <p:txBody>
            <a:bodyPr wrap="square" rtlCol="0">
              <a:spAutoFit/>
            </a:bodyPr>
            <a:lstStyle/>
            <a:p>
              <a:pPr algn="ctr"/>
              <a:r>
                <a:rPr lang="en-IN" sz="1600" b="1" dirty="0"/>
                <a:t>Loyalty Program</a:t>
              </a:r>
              <a:endParaRPr lang="en-US" sz="1600" b="1" dirty="0"/>
            </a:p>
          </p:txBody>
        </p:sp>
        <p:pic>
          <p:nvPicPr>
            <p:cNvPr id="3100" name="Picture 28" descr="Ambience - Picture of Starbucks, Mumbai - Tripadvisor">
              <a:extLst>
                <a:ext uri="{FF2B5EF4-FFF2-40B4-BE49-F238E27FC236}">
                  <a16:creationId xmlns:a16="http://schemas.microsoft.com/office/drawing/2014/main" id="{716C7EC2-090E-389B-795C-7E23AE3463EA}"/>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9739878" y="514371"/>
              <a:ext cx="1788093" cy="1353517"/>
            </a:xfrm>
            <a:prstGeom prst="rect">
              <a:avLst/>
            </a:prstGeom>
            <a:noFill/>
            <a:extLst>
              <a:ext uri="{909E8E84-426E-40DD-AFC4-6F175D3DCCD1}">
                <a14:hiddenFill xmlns:a14="http://schemas.microsoft.com/office/drawing/2010/main">
                  <a:solidFill>
                    <a:srgbClr val="FFFFFF"/>
                  </a:solidFill>
                </a14:hiddenFill>
              </a:ext>
            </a:extLst>
          </p:spPr>
        </p:pic>
        <p:sp>
          <p:nvSpPr>
            <p:cNvPr id="56" name="TextBox 55">
              <a:extLst>
                <a:ext uri="{FF2B5EF4-FFF2-40B4-BE49-F238E27FC236}">
                  <a16:creationId xmlns:a16="http://schemas.microsoft.com/office/drawing/2014/main" id="{22C53161-0F19-ABA2-8088-49DA2B23C186}"/>
                </a:ext>
              </a:extLst>
            </p:cNvPr>
            <p:cNvSpPr txBox="1"/>
            <p:nvPr/>
          </p:nvSpPr>
          <p:spPr>
            <a:xfrm>
              <a:off x="9638906" y="1859963"/>
              <a:ext cx="1986787" cy="338554"/>
            </a:xfrm>
            <a:prstGeom prst="rect">
              <a:avLst/>
            </a:prstGeom>
            <a:noFill/>
          </p:spPr>
          <p:txBody>
            <a:bodyPr wrap="square" rtlCol="0">
              <a:spAutoFit/>
            </a:bodyPr>
            <a:lstStyle/>
            <a:p>
              <a:pPr algn="ctr"/>
              <a:r>
                <a:rPr lang="en-IN" sz="1600" b="1" dirty="0"/>
                <a:t>Premium Ambience</a:t>
              </a:r>
              <a:endParaRPr lang="en-US" sz="1600" b="1" dirty="0"/>
            </a:p>
          </p:txBody>
        </p:sp>
      </p:grpSp>
    </p:spTree>
    <p:extLst>
      <p:ext uri="{BB962C8B-B14F-4D97-AF65-F5344CB8AC3E}">
        <p14:creationId xmlns:p14="http://schemas.microsoft.com/office/powerpoint/2010/main" val="193875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Graphical user interface, application&#10;&#10;Description automatically generated">
            <a:extLst>
              <a:ext uri="{FF2B5EF4-FFF2-40B4-BE49-F238E27FC236}">
                <a16:creationId xmlns:a16="http://schemas.microsoft.com/office/drawing/2014/main" id="{05874896-54BA-8408-8875-51EB037AFCB6}"/>
              </a:ext>
            </a:extLst>
          </p:cNvPr>
          <p:cNvPicPr>
            <a:picLocks noChangeAspect="1"/>
          </p:cNvPicPr>
          <p:nvPr/>
        </p:nvPicPr>
        <p:blipFill rotWithShape="1">
          <a:blip r:embed="rId2">
            <a:extLst>
              <a:ext uri="{28A0092B-C50C-407E-A947-70E740481C1C}">
                <a14:useLocalDpi xmlns:a14="http://schemas.microsoft.com/office/drawing/2010/main" val="0"/>
              </a:ext>
            </a:extLst>
          </a:blip>
          <a:srcRect l="34580" t="6153" r="34891" b="53348"/>
          <a:stretch/>
        </p:blipFill>
        <p:spPr>
          <a:xfrm>
            <a:off x="3749040" y="315686"/>
            <a:ext cx="4693920" cy="6226628"/>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36808164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3444</TotalTime>
  <Words>1412</Words>
  <Application>Microsoft Office PowerPoint</Application>
  <PresentationFormat>Widescreen</PresentationFormat>
  <Paragraphs>146</Paragraphs>
  <Slides>7</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vt:i4>
      </vt:variant>
    </vt:vector>
  </HeadingPairs>
  <TitlesOfParts>
    <vt:vector size="12" baseType="lpstr">
      <vt:lpstr>Arial</vt: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Mohit Kiradoo</dc:creator>
  <cp:lastModifiedBy>Mohit Kiradoo</cp:lastModifiedBy>
  <cp:revision>13</cp:revision>
  <dcterms:created xsi:type="dcterms:W3CDTF">2022-11-10T06:59:36Z</dcterms:created>
  <dcterms:modified xsi:type="dcterms:W3CDTF">2022-11-18T05:47:07Z</dcterms:modified>
</cp:coreProperties>
</file>